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Open Sauce Bold" charset="1" panose="00000800000000000000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Canva Sans Italics" charset="1" panose="020B05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88.jpeg" Type="http://schemas.openxmlformats.org/officeDocument/2006/relationships/image"/><Relationship Id="rId7" Target="../media/image89.jpeg" Type="http://schemas.openxmlformats.org/officeDocument/2006/relationships/image"/><Relationship Id="rId8" Target="../media/image9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svg" Type="http://schemas.openxmlformats.org/officeDocument/2006/relationships/image"/><Relationship Id="rId11" Target="../media/image96.jpeg" Type="http://schemas.openxmlformats.org/officeDocument/2006/relationships/image"/><Relationship Id="rId12" Target="../media/image97.png" Type="http://schemas.openxmlformats.org/officeDocument/2006/relationships/image"/><Relationship Id="rId13" Target="../media/image98.svg" Type="http://schemas.openxmlformats.org/officeDocument/2006/relationships/image"/><Relationship Id="rId14" Target="../media/image99.png" Type="http://schemas.openxmlformats.org/officeDocument/2006/relationships/image"/><Relationship Id="rId15" Target="../media/image100.svg" Type="http://schemas.openxmlformats.org/officeDocument/2006/relationships/image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91.jpeg" Type="http://schemas.openxmlformats.org/officeDocument/2006/relationships/image"/><Relationship Id="rId7" Target="../media/image92.jpeg" Type="http://schemas.openxmlformats.org/officeDocument/2006/relationships/image"/><Relationship Id="rId8" Target="../media/image93.jpeg" Type="http://schemas.openxmlformats.org/officeDocument/2006/relationships/image"/><Relationship Id="rId9" Target="../media/image9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101.jpeg" Type="http://schemas.openxmlformats.org/officeDocument/2006/relationships/image"/><Relationship Id="rId7" Target="../media/image10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5.png" Type="http://schemas.openxmlformats.org/officeDocument/2006/relationships/image"/><Relationship Id="rId11" Target="../media/image106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14" Target="../media/image38.png" Type="http://schemas.openxmlformats.org/officeDocument/2006/relationships/image"/><Relationship Id="rId15" Target="../media/image39.svg" Type="http://schemas.openxmlformats.org/officeDocument/2006/relationships/image"/><Relationship Id="rId16" Target="../media/image107.png" Type="http://schemas.openxmlformats.org/officeDocument/2006/relationships/image"/><Relationship Id="rId17" Target="../media/image108.svg" Type="http://schemas.openxmlformats.org/officeDocument/2006/relationships/image"/><Relationship Id="rId18" Target="../media/image109.png" Type="http://schemas.openxmlformats.org/officeDocument/2006/relationships/image"/><Relationship Id="rId19" Target="../media/image110.svg" Type="http://schemas.openxmlformats.org/officeDocument/2006/relationships/image"/><Relationship Id="rId2" Target="../media/image3.png" Type="http://schemas.openxmlformats.org/officeDocument/2006/relationships/image"/><Relationship Id="rId20" Target="../media/image111.png" Type="http://schemas.openxmlformats.org/officeDocument/2006/relationships/image"/><Relationship Id="rId21" Target="../media/image112.sv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03.png" Type="http://schemas.openxmlformats.org/officeDocument/2006/relationships/image"/><Relationship Id="rId7" Target="../media/image104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7.png" Type="http://schemas.openxmlformats.org/officeDocument/2006/relationships/image"/><Relationship Id="rId11" Target="../media/image118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69.png" Type="http://schemas.openxmlformats.org/officeDocument/2006/relationships/image"/><Relationship Id="rId15" Target="../media/image70.svg" Type="http://schemas.openxmlformats.org/officeDocument/2006/relationships/image"/><Relationship Id="rId16" Target="../media/image107.png" Type="http://schemas.openxmlformats.org/officeDocument/2006/relationships/image"/><Relationship Id="rId17" Target="../media/image108.svg" Type="http://schemas.openxmlformats.org/officeDocument/2006/relationships/image"/><Relationship Id="rId18" Target="../media/image119.png" Type="http://schemas.openxmlformats.org/officeDocument/2006/relationships/image"/><Relationship Id="rId19" Target="../media/image120.svg" Type="http://schemas.openxmlformats.org/officeDocument/2006/relationships/image"/><Relationship Id="rId2" Target="../media/image113.png" Type="http://schemas.openxmlformats.org/officeDocument/2006/relationships/image"/><Relationship Id="rId20" Target="../media/image24.png" Type="http://schemas.openxmlformats.org/officeDocument/2006/relationships/image"/><Relationship Id="rId21" Target="../media/image25.svg" Type="http://schemas.openxmlformats.org/officeDocument/2006/relationships/image"/><Relationship Id="rId22" Target="../media/image26.png" Type="http://schemas.openxmlformats.org/officeDocument/2006/relationships/image"/><Relationship Id="rId23" Target="../media/image27.svg" Type="http://schemas.openxmlformats.org/officeDocument/2006/relationships/image"/><Relationship Id="rId24" Target="../media/image121.png" Type="http://schemas.openxmlformats.org/officeDocument/2006/relationships/image"/><Relationship Id="rId25" Target="../media/image122.svg" Type="http://schemas.openxmlformats.org/officeDocument/2006/relationships/image"/><Relationship Id="rId26" Target="../media/image123.png" Type="http://schemas.openxmlformats.org/officeDocument/2006/relationships/image"/><Relationship Id="rId27" Target="../media/image124.svg" Type="http://schemas.openxmlformats.org/officeDocument/2006/relationships/image"/><Relationship Id="rId28" Target="../media/image125.png" Type="http://schemas.openxmlformats.org/officeDocument/2006/relationships/image"/><Relationship Id="rId29" Target="../media/image126.svg" Type="http://schemas.openxmlformats.org/officeDocument/2006/relationships/image"/><Relationship Id="rId3" Target="../media/image114.svg" Type="http://schemas.openxmlformats.org/officeDocument/2006/relationships/image"/><Relationship Id="rId4" Target="../media/image115.png" Type="http://schemas.openxmlformats.org/officeDocument/2006/relationships/image"/><Relationship Id="rId5" Target="../media/image116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7.png" Type="http://schemas.openxmlformats.org/officeDocument/2006/relationships/image"/><Relationship Id="rId3" Target="../media/image128.svg" Type="http://schemas.openxmlformats.org/officeDocument/2006/relationships/image"/><Relationship Id="rId4" Target="../media/image129.png" Type="http://schemas.openxmlformats.org/officeDocument/2006/relationships/image"/><Relationship Id="rId5" Target="../media/image130.svg" Type="http://schemas.openxmlformats.org/officeDocument/2006/relationships/image"/><Relationship Id="rId6" Target="../media/image131.png" Type="http://schemas.openxmlformats.org/officeDocument/2006/relationships/image"/><Relationship Id="rId7" Target="../media/image132.svg" Type="http://schemas.openxmlformats.org/officeDocument/2006/relationships/image"/><Relationship Id="rId8" Target="../media/image133.png" Type="http://schemas.openxmlformats.org/officeDocument/2006/relationships/image"/><Relationship Id="rId9" Target="../media/image13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28.png" Type="http://schemas.openxmlformats.org/officeDocument/2006/relationships/image"/><Relationship Id="rId15" Target="../media/image29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16" Target="../media/image42.png" Type="http://schemas.openxmlformats.org/officeDocument/2006/relationships/image"/><Relationship Id="rId17" Target="../media/image43.svg" Type="http://schemas.openxmlformats.org/officeDocument/2006/relationships/image"/><Relationship Id="rId18" Target="../media/image44.png" Type="http://schemas.openxmlformats.org/officeDocument/2006/relationships/image"/><Relationship Id="rId19" Target="../media/image45.svg" Type="http://schemas.openxmlformats.org/officeDocument/2006/relationships/image"/><Relationship Id="rId2" Target="../media/image30.png" Type="http://schemas.openxmlformats.org/officeDocument/2006/relationships/image"/><Relationship Id="rId20" Target="../media/image46.png" Type="http://schemas.openxmlformats.org/officeDocument/2006/relationships/image"/><Relationship Id="rId21" Target="../media/image47.svg" Type="http://schemas.openxmlformats.org/officeDocument/2006/relationships/image"/><Relationship Id="rId22" Target="../media/image48.png" Type="http://schemas.openxmlformats.org/officeDocument/2006/relationships/image"/><Relationship Id="rId23" Target="../media/image49.svg" Type="http://schemas.openxmlformats.org/officeDocument/2006/relationships/image"/><Relationship Id="rId24" Target="../media/image50.png" Type="http://schemas.openxmlformats.org/officeDocument/2006/relationships/image"/><Relationship Id="rId25" Target="../media/image51.svg" Type="http://schemas.openxmlformats.org/officeDocument/2006/relationships/image"/><Relationship Id="rId26" Target="../media/image52.png" Type="http://schemas.openxmlformats.org/officeDocument/2006/relationships/image"/><Relationship Id="rId27" Target="../media/image53.svg" Type="http://schemas.openxmlformats.org/officeDocument/2006/relationships/image"/><Relationship Id="rId28" Target="../media/image54.png" Type="http://schemas.openxmlformats.org/officeDocument/2006/relationships/image"/><Relationship Id="rId29" Target="../media/image55.svg" Type="http://schemas.openxmlformats.org/officeDocument/2006/relationships/image"/><Relationship Id="rId3" Target="../media/image31.svg" Type="http://schemas.openxmlformats.org/officeDocument/2006/relationships/image"/><Relationship Id="rId30" Target="../media/image56.png" Type="http://schemas.openxmlformats.org/officeDocument/2006/relationships/image"/><Relationship Id="rId31" Target="../media/image57.svg" Type="http://schemas.openxmlformats.org/officeDocument/2006/relationships/image"/><Relationship Id="rId32" Target="../media/image58.png" Type="http://schemas.openxmlformats.org/officeDocument/2006/relationships/image"/><Relationship Id="rId33" Target="../media/image59.svg" Type="http://schemas.openxmlformats.org/officeDocument/2006/relationships/image"/><Relationship Id="rId34" Target="../media/image60.png" Type="http://schemas.openxmlformats.org/officeDocument/2006/relationships/image"/><Relationship Id="rId35" Target="../media/image61.svg" Type="http://schemas.openxmlformats.org/officeDocument/2006/relationships/image"/><Relationship Id="rId36" Target="../media/image62.jpe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11" Target="../media/image72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46.png" Type="http://schemas.openxmlformats.org/officeDocument/2006/relationships/image"/><Relationship Id="rId17" Target="../media/image47.svg" Type="http://schemas.openxmlformats.org/officeDocument/2006/relationships/image"/><Relationship Id="rId18" Target="../media/image48.png" Type="http://schemas.openxmlformats.org/officeDocument/2006/relationships/image"/><Relationship Id="rId19" Target="../media/image49.svg" Type="http://schemas.openxmlformats.org/officeDocument/2006/relationships/image"/><Relationship Id="rId2" Target="../media/image63.png" Type="http://schemas.openxmlformats.org/officeDocument/2006/relationships/image"/><Relationship Id="rId20" Target="../media/image50.png" Type="http://schemas.openxmlformats.org/officeDocument/2006/relationships/image"/><Relationship Id="rId21" Target="../media/image51.svg" Type="http://schemas.openxmlformats.org/officeDocument/2006/relationships/image"/><Relationship Id="rId22" Target="../media/image73.png" Type="http://schemas.openxmlformats.org/officeDocument/2006/relationships/image"/><Relationship Id="rId23" Target="../media/image74.sv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11" Target="../media/image72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52.png" Type="http://schemas.openxmlformats.org/officeDocument/2006/relationships/image"/><Relationship Id="rId17" Target="../media/image53.svg" Type="http://schemas.openxmlformats.org/officeDocument/2006/relationships/image"/><Relationship Id="rId18" Target="../media/image54.png" Type="http://schemas.openxmlformats.org/officeDocument/2006/relationships/image"/><Relationship Id="rId19" Target="../media/image55.svg" Type="http://schemas.openxmlformats.org/officeDocument/2006/relationships/image"/><Relationship Id="rId2" Target="../media/image63.png" Type="http://schemas.openxmlformats.org/officeDocument/2006/relationships/image"/><Relationship Id="rId20" Target="../media/image56.png" Type="http://schemas.openxmlformats.org/officeDocument/2006/relationships/image"/><Relationship Id="rId21" Target="../media/image57.svg" Type="http://schemas.openxmlformats.org/officeDocument/2006/relationships/image"/><Relationship Id="rId22" Target="../media/image73.png" Type="http://schemas.openxmlformats.org/officeDocument/2006/relationships/image"/><Relationship Id="rId23" Target="../media/image74.sv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75.png" Type="http://schemas.openxmlformats.org/officeDocument/2006/relationships/image"/><Relationship Id="rId7" Target="../media/image76.png" Type="http://schemas.openxmlformats.org/officeDocument/2006/relationships/image"/><Relationship Id="rId8" Target="../media/image7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82.jpeg" Type="http://schemas.openxmlformats.org/officeDocument/2006/relationships/image"/><Relationship Id="rId7" Target="../media/image8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84.png" Type="http://schemas.openxmlformats.org/officeDocument/2006/relationships/image"/><Relationship Id="rId7" Target="../media/image8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86.png" Type="http://schemas.openxmlformats.org/officeDocument/2006/relationships/image"/><Relationship Id="rId7" Target="../media/image8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20122" y="1784292"/>
            <a:ext cx="12295268" cy="1580926"/>
          </a:xfrm>
          <a:custGeom>
            <a:avLst/>
            <a:gdLst/>
            <a:ahLst/>
            <a:cxnLst/>
            <a:rect r="r" b="b" t="t" l="l"/>
            <a:pathLst>
              <a:path h="1580926" w="12295268">
                <a:moveTo>
                  <a:pt x="0" y="0"/>
                </a:moveTo>
                <a:lnTo>
                  <a:pt x="12295268" y="0"/>
                </a:lnTo>
                <a:lnTo>
                  <a:pt x="12295268" y="1580926"/>
                </a:lnTo>
                <a:lnTo>
                  <a:pt x="0" y="158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 line of squares on a black background"/>
          <p:cNvSpPr/>
          <p:nvPr/>
        </p:nvSpPr>
        <p:spPr>
          <a:xfrm flipH="false" flipV="false" rot="0">
            <a:off x="-1150490" y="5406478"/>
            <a:ext cx="6128677" cy="1227554"/>
          </a:xfrm>
          <a:custGeom>
            <a:avLst/>
            <a:gdLst/>
            <a:ahLst/>
            <a:cxnLst/>
            <a:rect r="r" b="b" t="t" l="l"/>
            <a:pathLst>
              <a:path h="1227554" w="6128677">
                <a:moveTo>
                  <a:pt x="0" y="0"/>
                </a:moveTo>
                <a:lnTo>
                  <a:pt x="6128677" y="0"/>
                </a:lnTo>
                <a:lnTo>
                  <a:pt x="6128677" y="1227554"/>
                </a:lnTo>
                <a:lnTo>
                  <a:pt x="0" y="1227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4" t="0" r="-74" b="0"/>
            </a:stretch>
          </a:blipFill>
        </p:spPr>
      </p:sp>
      <p:sp>
        <p:nvSpPr>
          <p:cNvPr name="Freeform 4" id="4" descr="a black square with white lines on it"/>
          <p:cNvSpPr/>
          <p:nvPr/>
        </p:nvSpPr>
        <p:spPr>
          <a:xfrm flipH="true" flipV="false" rot="0">
            <a:off x="4864307" y="5406478"/>
            <a:ext cx="4880521" cy="4880522"/>
          </a:xfrm>
          <a:custGeom>
            <a:avLst/>
            <a:gdLst/>
            <a:ahLst/>
            <a:cxnLst/>
            <a:rect r="r" b="b" t="t" l="l"/>
            <a:pathLst>
              <a:path h="4880522" w="4880521">
                <a:moveTo>
                  <a:pt x="4880521" y="0"/>
                </a:moveTo>
                <a:lnTo>
                  <a:pt x="0" y="0"/>
                </a:lnTo>
                <a:lnTo>
                  <a:pt x="0" y="4880522"/>
                </a:lnTo>
                <a:lnTo>
                  <a:pt x="4880521" y="4880522"/>
                </a:lnTo>
                <a:lnTo>
                  <a:pt x="48805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24915" y="4909253"/>
            <a:ext cx="2285682" cy="2285682"/>
          </a:xfrm>
          <a:custGeom>
            <a:avLst/>
            <a:gdLst/>
            <a:ahLst/>
            <a:cxnLst/>
            <a:rect r="r" b="b" t="t" l="l"/>
            <a:pathLst>
              <a:path h="2285682" w="2285682">
                <a:moveTo>
                  <a:pt x="0" y="0"/>
                </a:moveTo>
                <a:lnTo>
                  <a:pt x="2285682" y="0"/>
                </a:lnTo>
                <a:lnTo>
                  <a:pt x="2285682" y="2285682"/>
                </a:lnTo>
                <a:lnTo>
                  <a:pt x="0" y="22856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76051" y="5156840"/>
            <a:ext cx="7614383" cy="7614383"/>
          </a:xfrm>
          <a:custGeom>
            <a:avLst/>
            <a:gdLst/>
            <a:ahLst/>
            <a:cxnLst/>
            <a:rect r="r" b="b" t="t" l="l"/>
            <a:pathLst>
              <a:path h="7614383" w="7614383">
                <a:moveTo>
                  <a:pt x="0" y="0"/>
                </a:moveTo>
                <a:lnTo>
                  <a:pt x="7614383" y="0"/>
                </a:lnTo>
                <a:lnTo>
                  <a:pt x="7614383" y="7614383"/>
                </a:lnTo>
                <a:lnTo>
                  <a:pt x="0" y="76143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11903" y="225087"/>
            <a:ext cx="15494106" cy="2956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68"/>
              </a:lnSpc>
            </a:pPr>
            <a:r>
              <a:rPr lang="en-US" sz="8477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NeuroFleetX AI-Driven Urban</a:t>
            </a:r>
          </a:p>
          <a:p>
            <a:pPr algn="ctr">
              <a:lnSpc>
                <a:spcPts val="11868"/>
              </a:lnSpc>
            </a:pPr>
            <a:r>
              <a:rPr lang="en-US" sz="8477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Mobility Optimization</a:t>
            </a:r>
          </a:p>
        </p:txBody>
      </p:sp>
      <p:sp>
        <p:nvSpPr>
          <p:cNvPr name="Freeform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2400302">
            <a:off x="17106534" y="200525"/>
            <a:ext cx="980941" cy="980941"/>
          </a:xfrm>
          <a:custGeom>
            <a:avLst/>
            <a:gdLst/>
            <a:ahLst/>
            <a:cxnLst/>
            <a:rect r="r" b="b" t="t" l="l"/>
            <a:pathLst>
              <a:path h="980941" w="980941">
                <a:moveTo>
                  <a:pt x="0" y="0"/>
                </a:moveTo>
                <a:lnTo>
                  <a:pt x="980941" y="0"/>
                </a:lnTo>
                <a:lnTo>
                  <a:pt x="980941" y="980941"/>
                </a:lnTo>
                <a:lnTo>
                  <a:pt x="0" y="9809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91584" y="5614881"/>
            <a:ext cx="952345" cy="874425"/>
          </a:xfrm>
          <a:custGeom>
            <a:avLst/>
            <a:gdLst/>
            <a:ahLst/>
            <a:cxnLst/>
            <a:rect r="r" b="b" t="t" l="l"/>
            <a:pathLst>
              <a:path h="874425" w="952345">
                <a:moveTo>
                  <a:pt x="0" y="0"/>
                </a:moveTo>
                <a:lnTo>
                  <a:pt x="952345" y="0"/>
                </a:lnTo>
                <a:lnTo>
                  <a:pt x="952345" y="874425"/>
                </a:lnTo>
                <a:lnTo>
                  <a:pt x="0" y="8744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400" t="0" r="-40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266532" y="7281273"/>
            <a:ext cx="3877159" cy="2330533"/>
            <a:chOff x="0" y="0"/>
            <a:chExt cx="5169545" cy="31073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69535" cy="3107436"/>
            </a:xfrm>
            <a:custGeom>
              <a:avLst/>
              <a:gdLst/>
              <a:ahLst/>
              <a:cxnLst/>
              <a:rect r="r" b="b" t="t" l="l"/>
              <a:pathLst>
                <a:path h="3107436" w="5169535">
                  <a:moveTo>
                    <a:pt x="0" y="0"/>
                  </a:moveTo>
                  <a:lnTo>
                    <a:pt x="5169535" y="0"/>
                  </a:lnTo>
                  <a:lnTo>
                    <a:pt x="5169535" y="3107436"/>
                  </a:lnTo>
                  <a:lnTo>
                    <a:pt x="0" y="3107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1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334233" y="3504474"/>
            <a:ext cx="13467046" cy="426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Infosys Springboard - Internship 6.0 </a:t>
            </a:r>
            <a:r>
              <a:rPr lang="en-US" sz="234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 Batch 1 )</a:t>
            </a:r>
            <a:r>
              <a:rPr lang="en-US" sz="23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6703548"/>
            <a:ext cx="7963330" cy="3535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4901" indent="-251634" lvl="2">
              <a:lnSpc>
                <a:spcPts val="4623"/>
              </a:lnSpc>
              <a:buFont typeface="Arial"/>
              <a:buChar char="⚬"/>
            </a:pPr>
            <a:r>
              <a:rPr lang="en-US" sz="33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Aman Gupta</a:t>
            </a:r>
          </a:p>
          <a:p>
            <a:pPr algn="ctr" marL="754901" indent="-251634" lvl="2">
              <a:lnSpc>
                <a:spcPts val="4623"/>
              </a:lnSpc>
              <a:buFont typeface="Arial"/>
              <a:buChar char="⚬"/>
            </a:pPr>
            <a:r>
              <a:rPr lang="en-US" sz="33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Anurag Tiwari</a:t>
            </a:r>
          </a:p>
          <a:p>
            <a:pPr algn="ctr" marL="754901" indent="-251634" lvl="2">
              <a:lnSpc>
                <a:spcPts val="4623"/>
              </a:lnSpc>
              <a:buFont typeface="Arial"/>
              <a:buChar char="⚬"/>
            </a:pPr>
            <a:r>
              <a:rPr lang="en-US" sz="33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Raga Pranathi Mithinti</a:t>
            </a:r>
          </a:p>
          <a:p>
            <a:pPr algn="ctr" marL="754901" indent="-251634" lvl="2">
              <a:lnSpc>
                <a:spcPts val="4623"/>
              </a:lnSpc>
              <a:buFont typeface="Arial"/>
              <a:buChar char="⚬"/>
            </a:pPr>
            <a:r>
              <a:rPr lang="en-US" sz="33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Vigneshkumar K</a:t>
            </a:r>
          </a:p>
          <a:p>
            <a:pPr algn="ctr" marL="754901" indent="-251634" lvl="2">
              <a:lnSpc>
                <a:spcPts val="4623"/>
              </a:lnSpc>
              <a:buFont typeface="Arial"/>
              <a:buChar char="⚬"/>
            </a:pPr>
            <a:r>
              <a:rPr lang="en-US" sz="33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Mohamed ashif</a:t>
            </a:r>
          </a:p>
          <a:p>
            <a:pPr algn="ctr" marL="754901" indent="-251634" lvl="2">
              <a:lnSpc>
                <a:spcPts val="4623"/>
              </a:lnSpc>
              <a:buFont typeface="Arial"/>
              <a:buChar char="⚬"/>
            </a:pPr>
            <a:r>
              <a:rPr lang="en-US" sz="33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Selvanayaki V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2495" y="1028700"/>
            <a:ext cx="5403481" cy="9258300"/>
          </a:xfrm>
          <a:custGeom>
            <a:avLst/>
            <a:gdLst/>
            <a:ahLst/>
            <a:cxnLst/>
            <a:rect r="r" b="b" t="t" l="l"/>
            <a:pathLst>
              <a:path h="9258300" w="5403481">
                <a:moveTo>
                  <a:pt x="0" y="0"/>
                </a:moveTo>
                <a:lnTo>
                  <a:pt x="5403481" y="0"/>
                </a:lnTo>
                <a:lnTo>
                  <a:pt x="540348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22393" y="9005199"/>
            <a:ext cx="2079618" cy="1281801"/>
          </a:xfrm>
          <a:custGeom>
            <a:avLst/>
            <a:gdLst/>
            <a:ahLst/>
            <a:cxnLst/>
            <a:rect r="r" b="b" t="t" l="l"/>
            <a:pathLst>
              <a:path h="1281801" w="2079618">
                <a:moveTo>
                  <a:pt x="0" y="0"/>
                </a:moveTo>
                <a:lnTo>
                  <a:pt x="2079618" y="0"/>
                </a:lnTo>
                <a:lnTo>
                  <a:pt x="2079618" y="1281801"/>
                </a:lnTo>
                <a:lnTo>
                  <a:pt x="0" y="1281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" r="0" b="-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182542" y="459654"/>
            <a:ext cx="5779660" cy="4983838"/>
            <a:chOff x="0" y="0"/>
            <a:chExt cx="7706213" cy="66451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706233" cy="6645148"/>
            </a:xfrm>
            <a:custGeom>
              <a:avLst/>
              <a:gdLst/>
              <a:ahLst/>
              <a:cxnLst/>
              <a:rect r="r" b="b" t="t" l="l"/>
              <a:pathLst>
                <a:path h="6645148" w="7706233">
                  <a:moveTo>
                    <a:pt x="0" y="0"/>
                  </a:moveTo>
                  <a:lnTo>
                    <a:pt x="7706233" y="0"/>
                  </a:lnTo>
                  <a:lnTo>
                    <a:pt x="7706233" y="6645148"/>
                  </a:lnTo>
                  <a:lnTo>
                    <a:pt x="0" y="6645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662331" y="459654"/>
            <a:ext cx="6265268" cy="3347349"/>
            <a:chOff x="0" y="0"/>
            <a:chExt cx="8353691" cy="44631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53679" cy="4463161"/>
            </a:xfrm>
            <a:custGeom>
              <a:avLst/>
              <a:gdLst/>
              <a:ahLst/>
              <a:cxnLst/>
              <a:rect r="r" b="b" t="t" l="l"/>
              <a:pathLst>
                <a:path h="4463161" w="8353679">
                  <a:moveTo>
                    <a:pt x="0" y="0"/>
                  </a:moveTo>
                  <a:lnTo>
                    <a:pt x="8353679" y="0"/>
                  </a:lnTo>
                  <a:lnTo>
                    <a:pt x="8353679" y="4463161"/>
                  </a:lnTo>
                  <a:lnTo>
                    <a:pt x="0" y="4463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0" y="2452051"/>
            <a:ext cx="4097381" cy="170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3500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Advanced Booking</a:t>
            </a:r>
          </a:p>
          <a:p>
            <a:pPr algn="ctr">
              <a:lnSpc>
                <a:spcPts val="3500"/>
              </a:lnSpc>
            </a:pPr>
            <a:r>
              <a:rPr lang="en-US" b="true" sz="3500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&amp;</a:t>
            </a:r>
          </a:p>
          <a:p>
            <a:pPr algn="ctr">
              <a:lnSpc>
                <a:spcPts val="3500"/>
              </a:lnSpc>
            </a:pPr>
            <a:r>
              <a:rPr lang="en-US" b="true" sz="3500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Scheduled Rides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42861" y="5892408"/>
            <a:ext cx="6119341" cy="3365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2179" indent="-160726" lvl="2">
              <a:lnSpc>
                <a:spcPts val="2952"/>
              </a:lnSpc>
              <a:buFont typeface="Arial"/>
              <a:buChar char="⚬"/>
            </a:pPr>
            <a:r>
              <a:rPr lang="en-US" b="true" sz="210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Flexible Advance Scheduling:</a:t>
            </a:r>
            <a:r>
              <a:rPr lang="en-US" sz="21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Allows users to conveniently book their rides days or weeks in advance by selecting their pickup, destination, date, and time.</a:t>
            </a:r>
          </a:p>
          <a:p>
            <a:pPr algn="l" marL="482179" indent="-160726" lvl="2">
              <a:lnSpc>
                <a:spcPts val="2952"/>
              </a:lnSpc>
            </a:pPr>
          </a:p>
          <a:p>
            <a:pPr algn="l" marL="482179" indent="-160726" lvl="2">
              <a:lnSpc>
                <a:spcPts val="2952"/>
              </a:lnSpc>
              <a:buFont typeface="Arial"/>
              <a:buChar char="⚬"/>
            </a:pPr>
            <a:r>
              <a:rPr lang="en-US" b="true" sz="210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Centralized Trip Management:</a:t>
            </a:r>
            <a:r>
              <a:rPr lang="en-US" sz="21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Provides users with a dedicated "Scheduled Rides" section to easily view and manage all their upcoming journeys in one place.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662331" y="4285615"/>
            <a:ext cx="6124326" cy="3406829"/>
            <a:chOff x="0" y="0"/>
            <a:chExt cx="8165768" cy="45424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65719" cy="4542409"/>
            </a:xfrm>
            <a:custGeom>
              <a:avLst/>
              <a:gdLst/>
              <a:ahLst/>
              <a:cxnLst/>
              <a:rect r="r" b="b" t="t" l="l"/>
              <a:pathLst>
                <a:path h="4542409" w="8165719">
                  <a:moveTo>
                    <a:pt x="0" y="0"/>
                  </a:moveTo>
                  <a:lnTo>
                    <a:pt x="8165719" y="0"/>
                  </a:lnTo>
                  <a:lnTo>
                    <a:pt x="8165719" y="4542409"/>
                  </a:lnTo>
                  <a:lnTo>
                    <a:pt x="0" y="4542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0857" t="0" r="-10858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2495" y="1028700"/>
            <a:ext cx="5403481" cy="9258300"/>
          </a:xfrm>
          <a:custGeom>
            <a:avLst/>
            <a:gdLst/>
            <a:ahLst/>
            <a:cxnLst/>
            <a:rect r="r" b="b" t="t" l="l"/>
            <a:pathLst>
              <a:path h="9258300" w="5403481">
                <a:moveTo>
                  <a:pt x="0" y="0"/>
                </a:moveTo>
                <a:lnTo>
                  <a:pt x="5403481" y="0"/>
                </a:lnTo>
                <a:lnTo>
                  <a:pt x="540348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22989" y="9005199"/>
            <a:ext cx="2079618" cy="1281801"/>
          </a:xfrm>
          <a:custGeom>
            <a:avLst/>
            <a:gdLst/>
            <a:ahLst/>
            <a:cxnLst/>
            <a:rect r="r" b="b" t="t" l="l"/>
            <a:pathLst>
              <a:path h="1281801" w="2079618">
                <a:moveTo>
                  <a:pt x="0" y="0"/>
                </a:moveTo>
                <a:lnTo>
                  <a:pt x="2079618" y="0"/>
                </a:lnTo>
                <a:lnTo>
                  <a:pt x="2079618" y="1281801"/>
                </a:lnTo>
                <a:lnTo>
                  <a:pt x="0" y="1281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" r="0" b="-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61533" y="1082011"/>
            <a:ext cx="4724653" cy="3265332"/>
            <a:chOff x="0" y="0"/>
            <a:chExt cx="6299537" cy="43537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99581" cy="4353814"/>
            </a:xfrm>
            <a:custGeom>
              <a:avLst/>
              <a:gdLst/>
              <a:ahLst/>
              <a:cxnLst/>
              <a:rect r="r" b="b" t="t" l="l"/>
              <a:pathLst>
                <a:path h="4353814" w="6299581">
                  <a:moveTo>
                    <a:pt x="0" y="0"/>
                  </a:moveTo>
                  <a:lnTo>
                    <a:pt x="6299581" y="0"/>
                  </a:lnTo>
                  <a:lnTo>
                    <a:pt x="6299581" y="4353814"/>
                  </a:lnTo>
                  <a:lnTo>
                    <a:pt x="0" y="435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640732" y="285854"/>
            <a:ext cx="3925089" cy="4857646"/>
            <a:chOff x="0" y="0"/>
            <a:chExt cx="5233452" cy="64768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33416" cy="6476873"/>
            </a:xfrm>
            <a:custGeom>
              <a:avLst/>
              <a:gdLst/>
              <a:ahLst/>
              <a:cxnLst/>
              <a:rect r="r" b="b" t="t" l="l"/>
              <a:pathLst>
                <a:path h="6476873" w="5233416">
                  <a:moveTo>
                    <a:pt x="0" y="0"/>
                  </a:moveTo>
                  <a:lnTo>
                    <a:pt x="5233416" y="0"/>
                  </a:lnTo>
                  <a:lnTo>
                    <a:pt x="5233416" y="6476873"/>
                  </a:lnTo>
                  <a:lnTo>
                    <a:pt x="0" y="64768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4" r="0" b="-2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516345" y="5434854"/>
            <a:ext cx="4173864" cy="3823446"/>
            <a:chOff x="0" y="0"/>
            <a:chExt cx="5565152" cy="50979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65140" cy="5097907"/>
            </a:xfrm>
            <a:custGeom>
              <a:avLst/>
              <a:gdLst/>
              <a:ahLst/>
              <a:cxnLst/>
              <a:rect r="r" b="b" t="t" l="l"/>
              <a:pathLst>
                <a:path h="5097907" w="5565140">
                  <a:moveTo>
                    <a:pt x="0" y="0"/>
                  </a:moveTo>
                  <a:lnTo>
                    <a:pt x="5565140" y="0"/>
                  </a:lnTo>
                  <a:lnTo>
                    <a:pt x="5565140" y="5097907"/>
                  </a:lnTo>
                  <a:lnTo>
                    <a:pt x="0" y="5097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4880" t="0" r="-1488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624311" y="2620985"/>
            <a:ext cx="778296" cy="502355"/>
          </a:xfrm>
          <a:custGeom>
            <a:avLst/>
            <a:gdLst/>
            <a:ahLst/>
            <a:cxnLst/>
            <a:rect r="r" b="b" t="t" l="l"/>
            <a:pathLst>
              <a:path h="502355" w="778296">
                <a:moveTo>
                  <a:pt x="0" y="0"/>
                </a:moveTo>
                <a:lnTo>
                  <a:pt x="778296" y="0"/>
                </a:lnTo>
                <a:lnTo>
                  <a:pt x="778296" y="502355"/>
                </a:lnTo>
                <a:lnTo>
                  <a:pt x="0" y="5023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68" r="0" b="-68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661533" y="5622315"/>
            <a:ext cx="4724653" cy="3382884"/>
            <a:chOff x="0" y="0"/>
            <a:chExt cx="6299537" cy="45105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99581" cy="4510532"/>
            </a:xfrm>
            <a:custGeom>
              <a:avLst/>
              <a:gdLst/>
              <a:ahLst/>
              <a:cxnLst/>
              <a:rect r="r" b="b" t="t" l="l"/>
              <a:pathLst>
                <a:path h="4510532" w="6299581">
                  <a:moveTo>
                    <a:pt x="0" y="0"/>
                  </a:moveTo>
                  <a:lnTo>
                    <a:pt x="6299581" y="0"/>
                  </a:lnTo>
                  <a:lnTo>
                    <a:pt x="6299581" y="4510532"/>
                  </a:lnTo>
                  <a:lnTo>
                    <a:pt x="0" y="4510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2562117" y="6811402"/>
            <a:ext cx="778296" cy="502355"/>
          </a:xfrm>
          <a:custGeom>
            <a:avLst/>
            <a:gdLst/>
            <a:ahLst/>
            <a:cxnLst/>
            <a:rect r="r" b="b" t="t" l="l"/>
            <a:pathLst>
              <a:path h="502355" w="778296">
                <a:moveTo>
                  <a:pt x="0" y="0"/>
                </a:moveTo>
                <a:lnTo>
                  <a:pt x="778296" y="0"/>
                </a:lnTo>
                <a:lnTo>
                  <a:pt x="778296" y="502355"/>
                </a:lnTo>
                <a:lnTo>
                  <a:pt x="0" y="5023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68" r="0" b="-6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846821" y="1968166"/>
            <a:ext cx="2415181" cy="1493021"/>
          </a:xfrm>
          <a:custGeom>
            <a:avLst/>
            <a:gdLst/>
            <a:ahLst/>
            <a:cxnLst/>
            <a:rect r="r" b="b" t="t" l="l"/>
            <a:pathLst>
              <a:path h="1493021" w="2415181">
                <a:moveTo>
                  <a:pt x="0" y="0"/>
                </a:moveTo>
                <a:lnTo>
                  <a:pt x="2415181" y="0"/>
                </a:lnTo>
                <a:lnTo>
                  <a:pt x="2415181" y="1493021"/>
                </a:lnTo>
                <a:lnTo>
                  <a:pt x="0" y="14930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5" t="0" r="-5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761232">
            <a:off x="6439859" y="3642401"/>
            <a:ext cx="1124629" cy="642350"/>
          </a:xfrm>
          <a:custGeom>
            <a:avLst/>
            <a:gdLst/>
            <a:ahLst/>
            <a:cxnLst/>
            <a:rect r="r" b="b" t="t" l="l"/>
            <a:pathLst>
              <a:path h="642350" w="1124629">
                <a:moveTo>
                  <a:pt x="0" y="642350"/>
                </a:moveTo>
                <a:lnTo>
                  <a:pt x="1124629" y="642350"/>
                </a:lnTo>
                <a:lnTo>
                  <a:pt x="1124629" y="0"/>
                </a:lnTo>
                <a:lnTo>
                  <a:pt x="0" y="0"/>
                </a:lnTo>
                <a:lnTo>
                  <a:pt x="0" y="64235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22" r="0" b="-22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-245691" y="2439198"/>
            <a:ext cx="4577597" cy="206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4"/>
              </a:lnSpc>
            </a:pPr>
            <a:r>
              <a:rPr lang="en-US" b="true" sz="3324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Customer </a:t>
            </a:r>
          </a:p>
          <a:p>
            <a:pPr algn="ctr">
              <a:lnSpc>
                <a:spcPts val="3324"/>
              </a:lnSpc>
            </a:pPr>
            <a:r>
              <a:rPr lang="en-US" b="true" sz="3324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Booking </a:t>
            </a:r>
          </a:p>
          <a:p>
            <a:pPr algn="ctr">
              <a:lnSpc>
                <a:spcPts val="3324"/>
              </a:lnSpc>
            </a:pPr>
            <a:r>
              <a:rPr lang="en-US" b="true" sz="3324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&amp;</a:t>
            </a:r>
          </a:p>
          <a:p>
            <a:pPr algn="ctr">
              <a:lnSpc>
                <a:spcPts val="3324"/>
              </a:lnSpc>
            </a:pPr>
            <a:r>
              <a:rPr lang="en-US" b="true" sz="3324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Smart Recommendations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77052" y="5604433"/>
            <a:ext cx="4484950" cy="462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2080" indent="-154027" lvl="2">
              <a:lnSpc>
                <a:spcPts val="2829"/>
              </a:lnSpc>
              <a:buFont typeface="Arial"/>
              <a:buChar char="⚬"/>
            </a:pPr>
            <a:r>
              <a:rPr lang="en-US" b="true" sz="202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Live Availability: </a:t>
            </a:r>
            <a:r>
              <a:rPr lang="en-US" sz="20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Shows real-time vehicle status and alternatives.</a:t>
            </a:r>
          </a:p>
          <a:p>
            <a:pPr algn="l" marL="462080" indent="-154027" lvl="2">
              <a:lnSpc>
                <a:spcPts val="2829"/>
              </a:lnSpc>
            </a:pPr>
          </a:p>
          <a:p>
            <a:pPr algn="l" marL="462080" indent="-154027" lvl="2">
              <a:lnSpc>
                <a:spcPts val="2829"/>
              </a:lnSpc>
              <a:buFont typeface="Arial"/>
              <a:buChar char="⚬"/>
            </a:pPr>
            <a:r>
              <a:rPr lang="en-US" b="true" sz="202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Easy Booking Form:</a:t>
            </a:r>
            <a:r>
              <a:rPr lang="en-US" sz="20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Quick input for pickup, destination, and passengers.</a:t>
            </a:r>
          </a:p>
          <a:p>
            <a:pPr algn="l" marL="462080" indent="-154027" lvl="2">
              <a:lnSpc>
                <a:spcPts val="2829"/>
              </a:lnSpc>
            </a:pPr>
          </a:p>
          <a:p>
            <a:pPr algn="l" marL="462080" indent="-154027" lvl="2">
              <a:lnSpc>
                <a:spcPts val="2829"/>
              </a:lnSpc>
              <a:buFont typeface="Arial"/>
              <a:buChar char="⚬"/>
            </a:pPr>
            <a:r>
              <a:rPr lang="en-US" b="true" sz="202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Vehicle Match:</a:t>
            </a:r>
            <a:r>
              <a:rPr lang="en-US" sz="20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Auto-finds suitable vehicles with driver details.</a:t>
            </a:r>
          </a:p>
          <a:p>
            <a:pPr algn="l" marL="462080" indent="-154027" lvl="2">
              <a:lnSpc>
                <a:spcPts val="2829"/>
              </a:lnSpc>
            </a:pPr>
          </a:p>
          <a:p>
            <a:pPr algn="l" marL="462080" indent="-154027" lvl="2">
              <a:lnSpc>
                <a:spcPts val="282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5078656" y="2057396"/>
            <a:ext cx="1985206" cy="1257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0"/>
              </a:lnSpc>
            </a:pPr>
            <a:r>
              <a:rPr lang="en-US" sz="175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Clearly informs the user when no vehicles are available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2495" y="1028700"/>
            <a:ext cx="5403481" cy="9258300"/>
          </a:xfrm>
          <a:custGeom>
            <a:avLst/>
            <a:gdLst/>
            <a:ahLst/>
            <a:cxnLst/>
            <a:rect r="r" b="b" t="t" l="l"/>
            <a:pathLst>
              <a:path h="9258300" w="5403481">
                <a:moveTo>
                  <a:pt x="0" y="0"/>
                </a:moveTo>
                <a:lnTo>
                  <a:pt x="5403481" y="0"/>
                </a:lnTo>
                <a:lnTo>
                  <a:pt x="540348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94352" y="9005199"/>
            <a:ext cx="2079618" cy="1281801"/>
          </a:xfrm>
          <a:custGeom>
            <a:avLst/>
            <a:gdLst/>
            <a:ahLst/>
            <a:cxnLst/>
            <a:rect r="r" b="b" t="t" l="l"/>
            <a:pathLst>
              <a:path h="1281801" w="2079618">
                <a:moveTo>
                  <a:pt x="0" y="0"/>
                </a:moveTo>
                <a:lnTo>
                  <a:pt x="2079618" y="0"/>
                </a:lnTo>
                <a:lnTo>
                  <a:pt x="2079618" y="1281801"/>
                </a:lnTo>
                <a:lnTo>
                  <a:pt x="0" y="1281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" r="0" b="-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451122" y="675964"/>
            <a:ext cx="8808178" cy="4238936"/>
            <a:chOff x="0" y="0"/>
            <a:chExt cx="11744237" cy="56519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744198" cy="5651881"/>
            </a:xfrm>
            <a:custGeom>
              <a:avLst/>
              <a:gdLst/>
              <a:ahLst/>
              <a:cxnLst/>
              <a:rect r="r" b="b" t="t" l="l"/>
              <a:pathLst>
                <a:path h="5651881" w="11744198">
                  <a:moveTo>
                    <a:pt x="0" y="0"/>
                  </a:moveTo>
                  <a:lnTo>
                    <a:pt x="11744198" y="0"/>
                  </a:lnTo>
                  <a:lnTo>
                    <a:pt x="11744198" y="5651881"/>
                  </a:lnTo>
                  <a:lnTo>
                    <a:pt x="0" y="5651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54" r="0" b="-5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193527" y="5143500"/>
            <a:ext cx="9323368" cy="3629635"/>
            <a:chOff x="0" y="0"/>
            <a:chExt cx="12431157" cy="48395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31141" cy="4839462"/>
            </a:xfrm>
            <a:custGeom>
              <a:avLst/>
              <a:gdLst/>
              <a:ahLst/>
              <a:cxnLst/>
              <a:rect r="r" b="b" t="t" l="l"/>
              <a:pathLst>
                <a:path h="4839462" w="12431141">
                  <a:moveTo>
                    <a:pt x="0" y="0"/>
                  </a:moveTo>
                  <a:lnTo>
                    <a:pt x="12431141" y="0"/>
                  </a:lnTo>
                  <a:lnTo>
                    <a:pt x="12431141" y="4839462"/>
                  </a:lnTo>
                  <a:lnTo>
                    <a:pt x="0" y="4839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9088" r="0" b="-908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182821" y="2540879"/>
            <a:ext cx="4231054" cy="177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3500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Fleet Owner Dashboard &amp; Urban Mobility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14113" y="5600700"/>
            <a:ext cx="5524089" cy="454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2725" indent="-140908" lvl="2">
              <a:lnSpc>
                <a:spcPts val="2589"/>
              </a:lnSpc>
              <a:buFont typeface="Arial"/>
              <a:buChar char="⚬"/>
            </a:pPr>
            <a:r>
              <a:rPr lang="en-US" b="true" sz="18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Centralized Operations Overview:</a:t>
            </a:r>
            <a:r>
              <a:rPr lang="en-US" sz="18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 single dashboard displaying key metrics like Active Rides, Completed Rides, and real-time vehicle positions.</a:t>
            </a:r>
          </a:p>
          <a:p>
            <a:pPr algn="l" marL="422725" indent="-140908" lvl="2">
              <a:lnSpc>
                <a:spcPts val="2589"/>
              </a:lnSpc>
            </a:pPr>
          </a:p>
          <a:p>
            <a:pPr algn="l" marL="422725" indent="-140908" lvl="2">
              <a:lnSpc>
                <a:spcPts val="2589"/>
              </a:lnSpc>
              <a:buFont typeface="Arial"/>
              <a:buChar char="⚬"/>
            </a:pPr>
            <a:r>
              <a:rPr lang="en-US" b="true" sz="18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Proactive Fleet Maintenance Monitoring</a:t>
            </a:r>
            <a:r>
              <a:rPr lang="en-US" sz="18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Provides an at-a-glance maintenance status (Healthy, Due, Critical) to minimize downtime.</a:t>
            </a:r>
          </a:p>
          <a:p>
            <a:pPr algn="l" marL="422725" indent="-140908" lvl="2">
              <a:lnSpc>
                <a:spcPts val="2589"/>
              </a:lnSpc>
            </a:pPr>
          </a:p>
          <a:p>
            <a:pPr algn="l" marL="422725" indent="-140908" lvl="2">
              <a:lnSpc>
                <a:spcPts val="2589"/>
              </a:lnSpc>
              <a:buFont typeface="Arial"/>
              <a:buChar char="⚬"/>
            </a:pPr>
            <a:r>
              <a:rPr lang="en-US" b="true" sz="18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Export Functionality: </a:t>
            </a:r>
            <a:r>
              <a:rPr lang="en-US" sz="18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Enables exporting of ride history, analytics, and reports to CSV and PDF formats for offline analysis and record-keeping.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45518" y="819150"/>
            <a:ext cx="8996965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9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Future Goals </a:t>
            </a:r>
          </a:p>
        </p:txBody>
      </p:sp>
      <p:sp>
        <p:nvSpPr>
          <p:cNvPr name="Freeform 3" id="3" descr="a line of squares on a black background"/>
          <p:cNvSpPr/>
          <p:nvPr/>
        </p:nvSpPr>
        <p:spPr>
          <a:xfrm flipH="false" flipV="false" rot="0">
            <a:off x="6721869" y="6435338"/>
            <a:ext cx="4844262" cy="970290"/>
          </a:xfrm>
          <a:custGeom>
            <a:avLst/>
            <a:gdLst/>
            <a:ahLst/>
            <a:cxnLst/>
            <a:rect r="r" b="b" t="t" l="l"/>
            <a:pathLst>
              <a:path h="970290" w="4844262">
                <a:moveTo>
                  <a:pt x="0" y="0"/>
                </a:moveTo>
                <a:lnTo>
                  <a:pt x="4844262" y="0"/>
                </a:lnTo>
                <a:lnTo>
                  <a:pt x="4844262" y="970290"/>
                </a:lnTo>
                <a:lnTo>
                  <a:pt x="0" y="970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4" t="0" r="-74" b="0"/>
            </a:stretch>
          </a:blipFill>
        </p:spPr>
      </p:sp>
      <p:sp>
        <p:nvSpPr>
          <p:cNvPr name="Freeform 4" id="4" descr="a line of squares on a black background"/>
          <p:cNvSpPr/>
          <p:nvPr/>
        </p:nvSpPr>
        <p:spPr>
          <a:xfrm flipH="false" flipV="false" rot="0">
            <a:off x="8563377" y="6435338"/>
            <a:ext cx="4844262" cy="970290"/>
          </a:xfrm>
          <a:custGeom>
            <a:avLst/>
            <a:gdLst/>
            <a:ahLst/>
            <a:cxnLst/>
            <a:rect r="r" b="b" t="t" l="l"/>
            <a:pathLst>
              <a:path h="970290" w="4844262">
                <a:moveTo>
                  <a:pt x="0" y="0"/>
                </a:moveTo>
                <a:lnTo>
                  <a:pt x="4844262" y="0"/>
                </a:lnTo>
                <a:lnTo>
                  <a:pt x="4844262" y="970290"/>
                </a:lnTo>
                <a:lnTo>
                  <a:pt x="0" y="970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4" t="0" r="-74" b="0"/>
            </a:stretch>
          </a:blipFill>
        </p:spPr>
      </p:sp>
      <p:sp>
        <p:nvSpPr>
          <p:cNvPr name="Freeform 5" id="5" descr="a black square with white lines on it"/>
          <p:cNvSpPr/>
          <p:nvPr/>
        </p:nvSpPr>
        <p:spPr>
          <a:xfrm flipH="false" flipV="true" rot="0">
            <a:off x="2870208" y="3553966"/>
            <a:ext cx="3851662" cy="3851662"/>
          </a:xfrm>
          <a:custGeom>
            <a:avLst/>
            <a:gdLst/>
            <a:ahLst/>
            <a:cxnLst/>
            <a:rect r="r" b="b" t="t" l="l"/>
            <a:pathLst>
              <a:path h="3851662" w="3851662">
                <a:moveTo>
                  <a:pt x="0" y="3851662"/>
                </a:moveTo>
                <a:lnTo>
                  <a:pt x="3851662" y="3851662"/>
                </a:lnTo>
                <a:lnTo>
                  <a:pt x="3851662" y="0"/>
                </a:lnTo>
                <a:lnTo>
                  <a:pt x="0" y="0"/>
                </a:lnTo>
                <a:lnTo>
                  <a:pt x="0" y="385166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a black square with white lines on it"/>
          <p:cNvSpPr/>
          <p:nvPr/>
        </p:nvSpPr>
        <p:spPr>
          <a:xfrm flipH="true" flipV="false" rot="0">
            <a:off x="13407638" y="6435338"/>
            <a:ext cx="3851662" cy="3851662"/>
          </a:xfrm>
          <a:custGeom>
            <a:avLst/>
            <a:gdLst/>
            <a:ahLst/>
            <a:cxnLst/>
            <a:rect r="r" b="b" t="t" l="l"/>
            <a:pathLst>
              <a:path h="3851662" w="3851662">
                <a:moveTo>
                  <a:pt x="3851662" y="0"/>
                </a:moveTo>
                <a:lnTo>
                  <a:pt x="0" y="0"/>
                </a:lnTo>
                <a:lnTo>
                  <a:pt x="0" y="3851662"/>
                </a:lnTo>
                <a:lnTo>
                  <a:pt x="3851662" y="3851662"/>
                </a:lnTo>
                <a:lnTo>
                  <a:pt x="38516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a black square with white lines on it"/>
          <p:cNvSpPr/>
          <p:nvPr/>
        </p:nvSpPr>
        <p:spPr>
          <a:xfrm flipH="true" flipV="false" rot="0">
            <a:off x="0" y="1409154"/>
            <a:ext cx="3851662" cy="3851662"/>
          </a:xfrm>
          <a:custGeom>
            <a:avLst/>
            <a:gdLst/>
            <a:ahLst/>
            <a:cxnLst/>
            <a:rect r="r" b="b" t="t" l="l"/>
            <a:pathLst>
              <a:path h="3851662" w="3851662">
                <a:moveTo>
                  <a:pt x="3851662" y="0"/>
                </a:moveTo>
                <a:lnTo>
                  <a:pt x="0" y="0"/>
                </a:lnTo>
                <a:lnTo>
                  <a:pt x="0" y="3851662"/>
                </a:lnTo>
                <a:lnTo>
                  <a:pt x="3851662" y="3851662"/>
                </a:lnTo>
                <a:lnTo>
                  <a:pt x="38516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42298" y="5890544"/>
            <a:ext cx="1817697" cy="1817697"/>
          </a:xfrm>
          <a:custGeom>
            <a:avLst/>
            <a:gdLst/>
            <a:ahLst/>
            <a:cxnLst/>
            <a:rect r="r" b="b" t="t" l="l"/>
            <a:pathLst>
              <a:path h="1817697" w="1817697">
                <a:moveTo>
                  <a:pt x="0" y="0"/>
                </a:moveTo>
                <a:lnTo>
                  <a:pt x="1817696" y="0"/>
                </a:lnTo>
                <a:lnTo>
                  <a:pt x="1817696" y="1817696"/>
                </a:lnTo>
                <a:lnTo>
                  <a:pt x="0" y="1817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35152" y="5890544"/>
            <a:ext cx="1817697" cy="1817697"/>
          </a:xfrm>
          <a:custGeom>
            <a:avLst/>
            <a:gdLst/>
            <a:ahLst/>
            <a:cxnLst/>
            <a:rect r="r" b="b" t="t" l="l"/>
            <a:pathLst>
              <a:path h="1817697" w="1817697">
                <a:moveTo>
                  <a:pt x="0" y="0"/>
                </a:moveTo>
                <a:lnTo>
                  <a:pt x="1817696" y="0"/>
                </a:lnTo>
                <a:lnTo>
                  <a:pt x="1817696" y="1817696"/>
                </a:lnTo>
                <a:lnTo>
                  <a:pt x="0" y="1817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53066" y="5890544"/>
            <a:ext cx="1817697" cy="1817697"/>
          </a:xfrm>
          <a:custGeom>
            <a:avLst/>
            <a:gdLst/>
            <a:ahLst/>
            <a:cxnLst/>
            <a:rect r="r" b="b" t="t" l="l"/>
            <a:pathLst>
              <a:path h="1817697" w="1817697">
                <a:moveTo>
                  <a:pt x="0" y="0"/>
                </a:moveTo>
                <a:lnTo>
                  <a:pt x="1817696" y="0"/>
                </a:lnTo>
                <a:lnTo>
                  <a:pt x="1817696" y="1817696"/>
                </a:lnTo>
                <a:lnTo>
                  <a:pt x="0" y="1817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376401">
            <a:off x="17469569" y="9531281"/>
            <a:ext cx="2281416" cy="1511438"/>
          </a:xfrm>
          <a:custGeom>
            <a:avLst/>
            <a:gdLst/>
            <a:ahLst/>
            <a:cxnLst/>
            <a:rect r="r" b="b" t="t" l="l"/>
            <a:pathLst>
              <a:path h="1511438" w="2281416">
                <a:moveTo>
                  <a:pt x="0" y="0"/>
                </a:moveTo>
                <a:lnTo>
                  <a:pt x="2281416" y="0"/>
                </a:lnTo>
                <a:lnTo>
                  <a:pt x="2281416" y="1511438"/>
                </a:lnTo>
                <a:lnTo>
                  <a:pt x="0" y="15114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60778">
            <a:off x="-1712500" y="-1399528"/>
            <a:ext cx="2638031" cy="2822796"/>
          </a:xfrm>
          <a:custGeom>
            <a:avLst/>
            <a:gdLst/>
            <a:ahLst/>
            <a:cxnLst/>
            <a:rect r="r" b="b" t="t" l="l"/>
            <a:pathLst>
              <a:path h="2822796" w="2638031">
                <a:moveTo>
                  <a:pt x="0" y="0"/>
                </a:moveTo>
                <a:lnTo>
                  <a:pt x="2638031" y="0"/>
                </a:lnTo>
                <a:lnTo>
                  <a:pt x="2638031" y="2822796"/>
                </a:lnTo>
                <a:lnTo>
                  <a:pt x="0" y="28227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101" r="0" b="-101"/>
            </a:stretch>
          </a:blipFill>
        </p:spPr>
      </p:sp>
      <p:sp>
        <p:nvSpPr>
          <p:cNvPr name="Freeform 13" id="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6132525" y="568355"/>
            <a:ext cx="986695" cy="950816"/>
          </a:xfrm>
          <a:custGeom>
            <a:avLst/>
            <a:gdLst/>
            <a:ahLst/>
            <a:cxnLst/>
            <a:rect r="r" b="b" t="t" l="l"/>
            <a:pathLst>
              <a:path h="950816" w="986695">
                <a:moveTo>
                  <a:pt x="0" y="0"/>
                </a:moveTo>
                <a:lnTo>
                  <a:pt x="986695" y="0"/>
                </a:lnTo>
                <a:lnTo>
                  <a:pt x="986695" y="950816"/>
                </a:lnTo>
                <a:lnTo>
                  <a:pt x="0" y="9508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109" t="0" r="-109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42298" y="907888"/>
            <a:ext cx="1817697" cy="1817697"/>
          </a:xfrm>
          <a:custGeom>
            <a:avLst/>
            <a:gdLst/>
            <a:ahLst/>
            <a:cxnLst/>
            <a:rect r="r" b="b" t="t" l="l"/>
            <a:pathLst>
              <a:path h="1817697" w="1817697">
                <a:moveTo>
                  <a:pt x="0" y="0"/>
                </a:moveTo>
                <a:lnTo>
                  <a:pt x="1817696" y="0"/>
                </a:lnTo>
                <a:lnTo>
                  <a:pt x="1817696" y="1817696"/>
                </a:lnTo>
                <a:lnTo>
                  <a:pt x="0" y="1817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413665" y="568355"/>
            <a:ext cx="1424407" cy="1461611"/>
          </a:xfrm>
          <a:custGeom>
            <a:avLst/>
            <a:gdLst/>
            <a:ahLst/>
            <a:cxnLst/>
            <a:rect r="r" b="b" t="t" l="l"/>
            <a:pathLst>
              <a:path h="1461611" w="1424407">
                <a:moveTo>
                  <a:pt x="0" y="0"/>
                </a:moveTo>
                <a:lnTo>
                  <a:pt x="1424407" y="0"/>
                </a:lnTo>
                <a:lnTo>
                  <a:pt x="1424407" y="1461611"/>
                </a:lnTo>
                <a:lnTo>
                  <a:pt x="0" y="146161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-26" r="0" b="-26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031551" y="1439451"/>
            <a:ext cx="639189" cy="696147"/>
          </a:xfrm>
          <a:custGeom>
            <a:avLst/>
            <a:gdLst/>
            <a:ahLst/>
            <a:cxnLst/>
            <a:rect r="r" b="b" t="t" l="l"/>
            <a:pathLst>
              <a:path h="696147" w="639189">
                <a:moveTo>
                  <a:pt x="0" y="0"/>
                </a:moveTo>
                <a:lnTo>
                  <a:pt x="639189" y="0"/>
                </a:lnTo>
                <a:lnTo>
                  <a:pt x="639189" y="696147"/>
                </a:lnTo>
                <a:lnTo>
                  <a:pt x="0" y="69614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40" t="0" r="-4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838072" y="4159437"/>
            <a:ext cx="4647685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Payment Gateway Integration: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21260" y="3839397"/>
            <a:ext cx="4245479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Live Mapping &amp; Routing: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2302" y="7863897"/>
            <a:ext cx="3971248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Real-Time Vehicle Tracking: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09741" y="4637722"/>
            <a:ext cx="4049559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Incorporate a </a:t>
            </a:r>
            <a:r>
              <a:rPr lang="en-US" sz="1800" b="true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payment provider like Stripe or Razorpay</a:t>
            </a:r>
            <a:r>
              <a:rPr lang="en-US" sz="1800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 to handle fare transactions at the end of a ride.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19220" y="4166189"/>
            <a:ext cx="4049559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Integrate a real mapping service like the </a:t>
            </a:r>
            <a:r>
              <a:rPr lang="en-US" sz="1800" b="true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Google Maps API or Leaflet</a:t>
            </a:r>
            <a:r>
              <a:rPr lang="en-US" sz="1800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 on the frontend to display accurate vehicle positions and calculate real-world driving routes.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8741" y="8304019"/>
            <a:ext cx="4144809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true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Integrate WebSockets </a:t>
            </a:r>
            <a:r>
              <a:rPr lang="en-US" sz="1800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(using Spring WebSockets and a frontend library like StompJS) to provide live, real-time location updates of vehicles on the map.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-67129" y="2646860"/>
            <a:ext cx="3038863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Notification System: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3398" y="2987268"/>
            <a:ext cx="2537810" cy="252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Implement a notification system (e.g., email or push notifications) to </a:t>
            </a:r>
            <a:r>
              <a:rPr lang="en-US" sz="1800" b="true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alert users about ride status changes</a:t>
            </a:r>
            <a:r>
              <a:rPr lang="en-US" sz="1800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, such as driver assignment and arrival.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3031551" y="6435338"/>
            <a:ext cx="639189" cy="696147"/>
          </a:xfrm>
          <a:custGeom>
            <a:avLst/>
            <a:gdLst/>
            <a:ahLst/>
            <a:cxnLst/>
            <a:rect r="r" b="b" t="t" l="l"/>
            <a:pathLst>
              <a:path h="696147" w="639189">
                <a:moveTo>
                  <a:pt x="0" y="0"/>
                </a:moveTo>
                <a:lnTo>
                  <a:pt x="639189" y="0"/>
                </a:lnTo>
                <a:lnTo>
                  <a:pt x="639189" y="696147"/>
                </a:lnTo>
                <a:lnTo>
                  <a:pt x="0" y="69614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40" t="0" r="-4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824405" y="6435338"/>
            <a:ext cx="639189" cy="696147"/>
          </a:xfrm>
          <a:custGeom>
            <a:avLst/>
            <a:gdLst/>
            <a:ahLst/>
            <a:cxnLst/>
            <a:rect r="r" b="b" t="t" l="l"/>
            <a:pathLst>
              <a:path h="696147" w="639189">
                <a:moveTo>
                  <a:pt x="0" y="0"/>
                </a:moveTo>
                <a:lnTo>
                  <a:pt x="639189" y="0"/>
                </a:lnTo>
                <a:lnTo>
                  <a:pt x="639189" y="696147"/>
                </a:lnTo>
                <a:lnTo>
                  <a:pt x="0" y="69614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40" t="0" r="-4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914926" y="6435338"/>
            <a:ext cx="639189" cy="696147"/>
          </a:xfrm>
          <a:custGeom>
            <a:avLst/>
            <a:gdLst/>
            <a:ahLst/>
            <a:cxnLst/>
            <a:rect r="r" b="b" t="t" l="l"/>
            <a:pathLst>
              <a:path h="696147" w="639189">
                <a:moveTo>
                  <a:pt x="0" y="0"/>
                </a:moveTo>
                <a:lnTo>
                  <a:pt x="639189" y="0"/>
                </a:lnTo>
                <a:lnTo>
                  <a:pt x="639189" y="696147"/>
                </a:lnTo>
                <a:lnTo>
                  <a:pt x="0" y="69614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40" t="0" r="-4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57720" y="5015509"/>
            <a:ext cx="3172560" cy="2938748"/>
          </a:xfrm>
          <a:custGeom>
            <a:avLst/>
            <a:gdLst/>
            <a:ahLst/>
            <a:cxnLst/>
            <a:rect r="r" b="b" t="t" l="l"/>
            <a:pathLst>
              <a:path h="2938748" w="3172560">
                <a:moveTo>
                  <a:pt x="0" y="0"/>
                </a:moveTo>
                <a:lnTo>
                  <a:pt x="3172560" y="0"/>
                </a:lnTo>
                <a:lnTo>
                  <a:pt x="3172560" y="2938748"/>
                </a:lnTo>
                <a:lnTo>
                  <a:pt x="0" y="2938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60105" y="4479081"/>
            <a:ext cx="3167791" cy="862859"/>
          </a:xfrm>
          <a:custGeom>
            <a:avLst/>
            <a:gdLst/>
            <a:ahLst/>
            <a:cxnLst/>
            <a:rect r="r" b="b" t="t" l="l"/>
            <a:pathLst>
              <a:path h="862859" w="3167791">
                <a:moveTo>
                  <a:pt x="0" y="0"/>
                </a:moveTo>
                <a:lnTo>
                  <a:pt x="3167791" y="0"/>
                </a:lnTo>
                <a:lnTo>
                  <a:pt x="3167791" y="862859"/>
                </a:lnTo>
                <a:lnTo>
                  <a:pt x="0" y="862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699" y="3599341"/>
            <a:ext cx="1334534" cy="1334534"/>
          </a:xfrm>
          <a:custGeom>
            <a:avLst/>
            <a:gdLst/>
            <a:ahLst/>
            <a:cxnLst/>
            <a:rect r="r" b="b" t="t" l="l"/>
            <a:pathLst>
              <a:path h="1334534" w="1334534">
                <a:moveTo>
                  <a:pt x="0" y="0"/>
                </a:moveTo>
                <a:lnTo>
                  <a:pt x="1334535" y="0"/>
                </a:lnTo>
                <a:lnTo>
                  <a:pt x="1334535" y="1334535"/>
                </a:lnTo>
                <a:lnTo>
                  <a:pt x="0" y="1334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76732" y="3031832"/>
            <a:ext cx="1334534" cy="1334534"/>
          </a:xfrm>
          <a:custGeom>
            <a:avLst/>
            <a:gdLst/>
            <a:ahLst/>
            <a:cxnLst/>
            <a:rect r="r" b="b" t="t" l="l"/>
            <a:pathLst>
              <a:path h="1334534" w="1334534">
                <a:moveTo>
                  <a:pt x="0" y="0"/>
                </a:moveTo>
                <a:lnTo>
                  <a:pt x="1334535" y="0"/>
                </a:lnTo>
                <a:lnTo>
                  <a:pt x="1334535" y="1334535"/>
                </a:lnTo>
                <a:lnTo>
                  <a:pt x="0" y="13345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65753" y="5583019"/>
            <a:ext cx="3172560" cy="2938748"/>
          </a:xfrm>
          <a:custGeom>
            <a:avLst/>
            <a:gdLst/>
            <a:ahLst/>
            <a:cxnLst/>
            <a:rect r="r" b="b" t="t" l="l"/>
            <a:pathLst>
              <a:path h="2938748" w="3172560">
                <a:moveTo>
                  <a:pt x="0" y="0"/>
                </a:moveTo>
                <a:lnTo>
                  <a:pt x="3172560" y="0"/>
                </a:lnTo>
                <a:lnTo>
                  <a:pt x="3172560" y="2938748"/>
                </a:lnTo>
                <a:lnTo>
                  <a:pt x="0" y="2938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68138" y="5046591"/>
            <a:ext cx="3167791" cy="862859"/>
          </a:xfrm>
          <a:custGeom>
            <a:avLst/>
            <a:gdLst/>
            <a:ahLst/>
            <a:cxnLst/>
            <a:rect r="r" b="b" t="t" l="l"/>
            <a:pathLst>
              <a:path h="862859" w="3167791">
                <a:moveTo>
                  <a:pt x="0" y="0"/>
                </a:moveTo>
                <a:lnTo>
                  <a:pt x="3167791" y="0"/>
                </a:lnTo>
                <a:lnTo>
                  <a:pt x="3167791" y="862859"/>
                </a:lnTo>
                <a:lnTo>
                  <a:pt x="0" y="862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84766" y="3599341"/>
            <a:ext cx="1334534" cy="1334534"/>
          </a:xfrm>
          <a:custGeom>
            <a:avLst/>
            <a:gdLst/>
            <a:ahLst/>
            <a:cxnLst/>
            <a:rect r="r" b="b" t="t" l="l"/>
            <a:pathLst>
              <a:path h="1334534" w="1334534">
                <a:moveTo>
                  <a:pt x="0" y="0"/>
                </a:moveTo>
                <a:lnTo>
                  <a:pt x="1334535" y="0"/>
                </a:lnTo>
                <a:lnTo>
                  <a:pt x="1334535" y="1334535"/>
                </a:lnTo>
                <a:lnTo>
                  <a:pt x="0" y="13345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1330355" y="6183557"/>
            <a:ext cx="831469" cy="373405"/>
          </a:xfrm>
          <a:custGeom>
            <a:avLst/>
            <a:gdLst/>
            <a:ahLst/>
            <a:cxnLst/>
            <a:rect r="r" b="b" t="t" l="l"/>
            <a:pathLst>
              <a:path h="373405" w="831469">
                <a:moveTo>
                  <a:pt x="0" y="0"/>
                </a:moveTo>
                <a:lnTo>
                  <a:pt x="831469" y="0"/>
                </a:lnTo>
                <a:lnTo>
                  <a:pt x="831469" y="373405"/>
                </a:lnTo>
                <a:lnTo>
                  <a:pt x="0" y="373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607" r="0" b="-607"/>
            </a:stretch>
          </a:blipFill>
        </p:spPr>
      </p:sp>
      <p:sp>
        <p:nvSpPr>
          <p:cNvPr name="Freeform 10" id="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5969022" y="457297"/>
            <a:ext cx="986695" cy="950816"/>
          </a:xfrm>
          <a:custGeom>
            <a:avLst/>
            <a:gdLst/>
            <a:ahLst/>
            <a:cxnLst/>
            <a:rect r="r" b="b" t="t" l="l"/>
            <a:pathLst>
              <a:path h="950816" w="986695">
                <a:moveTo>
                  <a:pt x="0" y="0"/>
                </a:moveTo>
                <a:lnTo>
                  <a:pt x="986695" y="0"/>
                </a:lnTo>
                <a:lnTo>
                  <a:pt x="986695" y="950816"/>
                </a:lnTo>
                <a:lnTo>
                  <a:pt x="0" y="9508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109" t="0" r="-109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51614" y="5583019"/>
            <a:ext cx="3172560" cy="2938748"/>
          </a:xfrm>
          <a:custGeom>
            <a:avLst/>
            <a:gdLst/>
            <a:ahLst/>
            <a:cxnLst/>
            <a:rect r="r" b="b" t="t" l="l"/>
            <a:pathLst>
              <a:path h="2938748" w="3172560">
                <a:moveTo>
                  <a:pt x="0" y="0"/>
                </a:moveTo>
                <a:lnTo>
                  <a:pt x="3172560" y="0"/>
                </a:lnTo>
                <a:lnTo>
                  <a:pt x="3172560" y="2938748"/>
                </a:lnTo>
                <a:lnTo>
                  <a:pt x="0" y="2938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53999" y="5046591"/>
            <a:ext cx="3167791" cy="862859"/>
          </a:xfrm>
          <a:custGeom>
            <a:avLst/>
            <a:gdLst/>
            <a:ahLst/>
            <a:cxnLst/>
            <a:rect r="r" b="b" t="t" l="l"/>
            <a:pathLst>
              <a:path h="862859" w="3167791">
                <a:moveTo>
                  <a:pt x="0" y="0"/>
                </a:moveTo>
                <a:lnTo>
                  <a:pt x="3167790" y="0"/>
                </a:lnTo>
                <a:lnTo>
                  <a:pt x="3167790" y="862859"/>
                </a:lnTo>
                <a:lnTo>
                  <a:pt x="0" y="86285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6126176" y="6183557"/>
            <a:ext cx="831469" cy="373405"/>
          </a:xfrm>
          <a:custGeom>
            <a:avLst/>
            <a:gdLst/>
            <a:ahLst/>
            <a:cxnLst/>
            <a:rect r="r" b="b" t="t" l="l"/>
            <a:pathLst>
              <a:path h="373405" w="831469">
                <a:moveTo>
                  <a:pt x="0" y="0"/>
                </a:moveTo>
                <a:lnTo>
                  <a:pt x="831469" y="0"/>
                </a:lnTo>
                <a:lnTo>
                  <a:pt x="831469" y="373405"/>
                </a:lnTo>
                <a:lnTo>
                  <a:pt x="0" y="373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607" r="0" b="-607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661768" y="5318024"/>
            <a:ext cx="2552251" cy="43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</a:pPr>
            <a:r>
              <a:rPr lang="en-US" sz="37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Frontend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07079" y="6270247"/>
            <a:ext cx="2861630" cy="186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9975" indent="-266658" lvl="2">
              <a:lnSpc>
                <a:spcPts val="4898"/>
              </a:lnSpc>
              <a:buFont typeface="Arial"/>
              <a:buChar char="⚬"/>
            </a:pPr>
            <a:r>
              <a:rPr lang="en-US" b="true" sz="3499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React.js</a:t>
            </a:r>
          </a:p>
          <a:p>
            <a:pPr algn="l" marL="799975" indent="-266658" lvl="2">
              <a:lnSpc>
                <a:spcPts val="4898"/>
              </a:lnSpc>
              <a:buFont typeface="Arial"/>
              <a:buChar char="⚬"/>
            </a:pPr>
            <a:r>
              <a:rPr lang="en-US" b="true" sz="3499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CSS</a:t>
            </a:r>
          </a:p>
          <a:p>
            <a:pPr algn="l" marL="799975" indent="-266658" lvl="2">
              <a:lnSpc>
                <a:spcPts val="4898"/>
              </a:lnSpc>
            </a:pPr>
          </a:p>
        </p:txBody>
      </p:sp>
      <p:sp>
        <p:nvSpPr>
          <p:cNvPr name="Freeform 16" id="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4376401">
            <a:off x="-646184" y="9243791"/>
            <a:ext cx="2281416" cy="1511438"/>
          </a:xfrm>
          <a:custGeom>
            <a:avLst/>
            <a:gdLst/>
            <a:ahLst/>
            <a:cxnLst/>
            <a:rect r="r" b="b" t="t" l="l"/>
            <a:pathLst>
              <a:path h="1511438" w="2281416">
                <a:moveTo>
                  <a:pt x="0" y="0"/>
                </a:moveTo>
                <a:lnTo>
                  <a:pt x="2281416" y="0"/>
                </a:lnTo>
                <a:lnTo>
                  <a:pt x="2281416" y="1511439"/>
                </a:lnTo>
                <a:lnTo>
                  <a:pt x="0" y="151143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4376401">
            <a:off x="17147292" y="-326184"/>
            <a:ext cx="2281416" cy="1511438"/>
          </a:xfrm>
          <a:custGeom>
            <a:avLst/>
            <a:gdLst/>
            <a:ahLst/>
            <a:cxnLst/>
            <a:rect r="r" b="b" t="t" l="l"/>
            <a:pathLst>
              <a:path h="1511438" w="2281416">
                <a:moveTo>
                  <a:pt x="0" y="0"/>
                </a:moveTo>
                <a:lnTo>
                  <a:pt x="2281416" y="0"/>
                </a:lnTo>
                <a:lnTo>
                  <a:pt x="2281416" y="1511438"/>
                </a:lnTo>
                <a:lnTo>
                  <a:pt x="0" y="151143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901657" y="642580"/>
            <a:ext cx="857396" cy="1531064"/>
          </a:xfrm>
          <a:custGeom>
            <a:avLst/>
            <a:gdLst/>
            <a:ahLst/>
            <a:cxnLst/>
            <a:rect r="r" b="b" t="t" l="l"/>
            <a:pathLst>
              <a:path h="1531064" w="857396">
                <a:moveTo>
                  <a:pt x="0" y="0"/>
                </a:moveTo>
                <a:lnTo>
                  <a:pt x="857396" y="0"/>
                </a:lnTo>
                <a:lnTo>
                  <a:pt x="857396" y="1531064"/>
                </a:lnTo>
                <a:lnTo>
                  <a:pt x="0" y="153106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-465" t="0" r="-465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45534" y="4004165"/>
            <a:ext cx="612999" cy="612999"/>
          </a:xfrm>
          <a:custGeom>
            <a:avLst/>
            <a:gdLst/>
            <a:ahLst/>
            <a:cxnLst/>
            <a:rect r="r" b="b" t="t" l="l"/>
            <a:pathLst>
              <a:path h="612999" w="612999">
                <a:moveTo>
                  <a:pt x="0" y="0"/>
                </a:moveTo>
                <a:lnTo>
                  <a:pt x="612999" y="0"/>
                </a:lnTo>
                <a:lnTo>
                  <a:pt x="612999" y="612999"/>
                </a:lnTo>
                <a:lnTo>
                  <a:pt x="0" y="61299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841401" y="3391166"/>
            <a:ext cx="605197" cy="612999"/>
          </a:xfrm>
          <a:custGeom>
            <a:avLst/>
            <a:gdLst/>
            <a:ahLst/>
            <a:cxnLst/>
            <a:rect r="r" b="b" t="t" l="l"/>
            <a:pathLst>
              <a:path h="612999" w="605197">
                <a:moveTo>
                  <a:pt x="0" y="0"/>
                </a:moveTo>
                <a:lnTo>
                  <a:pt x="605197" y="0"/>
                </a:lnTo>
                <a:lnTo>
                  <a:pt x="605197" y="612999"/>
                </a:lnTo>
                <a:lnTo>
                  <a:pt x="0" y="61299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-134" r="0" b="-134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212092" y="819150"/>
            <a:ext cx="7863816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9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Tech. Stack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25491" y="4750514"/>
            <a:ext cx="2037017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3598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Backend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72222" y="5363721"/>
            <a:ext cx="2743557" cy="233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4237" indent="-198079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 17</a:t>
            </a:r>
          </a:p>
          <a:p>
            <a:pPr algn="l" marL="594237" indent="-198079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Spring Boot</a:t>
            </a:r>
          </a:p>
          <a:p>
            <a:pPr algn="l" marL="594237" indent="-198079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Spring Security</a:t>
            </a:r>
          </a:p>
          <a:p>
            <a:pPr algn="l" marL="594237" indent="-198079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MySQl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47279" y="5318024"/>
            <a:ext cx="2609509" cy="393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34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66501" y="6255960"/>
            <a:ext cx="2171065" cy="1156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true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Gemini AI API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77053" y="3846922"/>
            <a:ext cx="717828" cy="704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7"/>
              </a:lnSpc>
            </a:pPr>
            <a:r>
              <a:rPr lang="en-US" sz="3776" b="true">
                <a:solidFill>
                  <a:srgbClr val="143F8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&lt;/&gt;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3618" y="854774"/>
            <a:ext cx="15615917" cy="1646727"/>
          </a:xfrm>
          <a:custGeom>
            <a:avLst/>
            <a:gdLst/>
            <a:ahLst/>
            <a:cxnLst/>
            <a:rect r="r" b="b" t="t" l="l"/>
            <a:pathLst>
              <a:path h="1646727" w="15615917">
                <a:moveTo>
                  <a:pt x="0" y="0"/>
                </a:moveTo>
                <a:lnTo>
                  <a:pt x="15615917" y="0"/>
                </a:lnTo>
                <a:lnTo>
                  <a:pt x="15615917" y="1646727"/>
                </a:lnTo>
                <a:lnTo>
                  <a:pt x="0" y="16467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3618" y="1852064"/>
            <a:ext cx="15615917" cy="7447198"/>
          </a:xfrm>
          <a:custGeom>
            <a:avLst/>
            <a:gdLst/>
            <a:ahLst/>
            <a:cxnLst/>
            <a:rect r="r" b="b" t="t" l="l"/>
            <a:pathLst>
              <a:path h="7447198" w="15615917">
                <a:moveTo>
                  <a:pt x="0" y="0"/>
                </a:moveTo>
                <a:lnTo>
                  <a:pt x="15615917" y="0"/>
                </a:lnTo>
                <a:lnTo>
                  <a:pt x="15615917" y="7447198"/>
                </a:lnTo>
                <a:lnTo>
                  <a:pt x="0" y="744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61573" y="8852330"/>
            <a:ext cx="2155925" cy="1434670"/>
          </a:xfrm>
          <a:custGeom>
            <a:avLst/>
            <a:gdLst/>
            <a:ahLst/>
            <a:cxnLst/>
            <a:rect r="r" b="b" t="t" l="l"/>
            <a:pathLst>
              <a:path h="1434670" w="2155925">
                <a:moveTo>
                  <a:pt x="0" y="0"/>
                </a:moveTo>
                <a:lnTo>
                  <a:pt x="2155925" y="0"/>
                </a:lnTo>
                <a:lnTo>
                  <a:pt x="2155925" y="1434670"/>
                </a:lnTo>
                <a:lnTo>
                  <a:pt x="0" y="14346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" t="0" r="-19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60285" y="7061948"/>
            <a:ext cx="568415" cy="3225052"/>
            <a:chOff x="0" y="0"/>
            <a:chExt cx="757887" cy="43000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7936" cy="4300093"/>
            </a:xfrm>
            <a:custGeom>
              <a:avLst/>
              <a:gdLst/>
              <a:ahLst/>
              <a:cxnLst/>
              <a:rect r="r" b="b" t="t" l="l"/>
              <a:pathLst>
                <a:path h="4300093" w="757936">
                  <a:moveTo>
                    <a:pt x="0" y="0"/>
                  </a:moveTo>
                  <a:lnTo>
                    <a:pt x="757936" y="0"/>
                  </a:lnTo>
                  <a:lnTo>
                    <a:pt x="757936" y="4300093"/>
                  </a:lnTo>
                  <a:lnTo>
                    <a:pt x="0" y="4300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79000"/>
              </a:blip>
              <a:stretch>
                <a:fillRect l="-62" t="0" r="-56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3061278" y="2161120"/>
            <a:ext cx="12161831" cy="6841030"/>
            <a:chOff x="0" y="0"/>
            <a:chExt cx="16215775" cy="91213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215740" cy="9121394"/>
            </a:xfrm>
            <a:custGeom>
              <a:avLst/>
              <a:gdLst/>
              <a:ahLst/>
              <a:cxnLst/>
              <a:rect r="r" b="b" t="t" l="l"/>
              <a:pathLst>
                <a:path h="9121394" w="16215740">
                  <a:moveTo>
                    <a:pt x="0" y="0"/>
                  </a:moveTo>
                  <a:lnTo>
                    <a:pt x="16215740" y="0"/>
                  </a:lnTo>
                  <a:lnTo>
                    <a:pt x="16215740" y="9121394"/>
                  </a:lnTo>
                  <a:lnTo>
                    <a:pt x="0" y="9121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5199669" y="819150"/>
            <a:ext cx="7863816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9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Project Demo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26279" y="5604334"/>
            <a:ext cx="5561721" cy="4831746"/>
            <a:chOff x="0" y="0"/>
            <a:chExt cx="7415628" cy="64423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15657" cy="6442329"/>
            </a:xfrm>
            <a:custGeom>
              <a:avLst/>
              <a:gdLst/>
              <a:ahLst/>
              <a:cxnLst/>
              <a:rect r="r" b="b" t="t" l="l"/>
              <a:pathLst>
                <a:path h="6442329" w="7415657">
                  <a:moveTo>
                    <a:pt x="0" y="0"/>
                  </a:moveTo>
                  <a:lnTo>
                    <a:pt x="7415657" y="0"/>
                  </a:lnTo>
                  <a:lnTo>
                    <a:pt x="7415657" y="6442329"/>
                  </a:lnTo>
                  <a:lnTo>
                    <a:pt x="0" y="644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8" r="0" b="-2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24709" y="1632123"/>
            <a:ext cx="12001570" cy="259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9"/>
              </a:lnSpc>
            </a:pPr>
            <a:r>
              <a:rPr lang="en-US" sz="1371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 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3917" y="4055570"/>
            <a:ext cx="13678381" cy="83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2"/>
              </a:lnSpc>
            </a:pPr>
            <a:r>
              <a:rPr lang="en-US" sz="4345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Open to any suggestions, feedbacks and questions.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88932" y="1218654"/>
            <a:ext cx="12304638" cy="97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0"/>
              </a:lnSpc>
            </a:pPr>
            <a:r>
              <a:rPr lang="en-US" sz="5164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Definition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102688" y="3100195"/>
            <a:ext cx="14477127" cy="1703619"/>
          </a:xfrm>
          <a:custGeom>
            <a:avLst/>
            <a:gdLst/>
            <a:ahLst/>
            <a:cxnLst/>
            <a:rect r="r" b="b" t="t" l="l"/>
            <a:pathLst>
              <a:path h="1703619" w="14477127">
                <a:moveTo>
                  <a:pt x="0" y="0"/>
                </a:moveTo>
                <a:lnTo>
                  <a:pt x="14477127" y="0"/>
                </a:lnTo>
                <a:lnTo>
                  <a:pt x="14477127" y="1703619"/>
                </a:lnTo>
                <a:lnTo>
                  <a:pt x="0" y="1703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02688" y="3701670"/>
            <a:ext cx="14477127" cy="6074221"/>
          </a:xfrm>
          <a:custGeom>
            <a:avLst/>
            <a:gdLst/>
            <a:ahLst/>
            <a:cxnLst/>
            <a:rect r="r" b="b" t="t" l="l"/>
            <a:pathLst>
              <a:path h="6074221" w="14477127">
                <a:moveTo>
                  <a:pt x="0" y="0"/>
                </a:moveTo>
                <a:lnTo>
                  <a:pt x="14477127" y="0"/>
                </a:lnTo>
                <a:lnTo>
                  <a:pt x="14477127" y="6074221"/>
                </a:lnTo>
                <a:lnTo>
                  <a:pt x="0" y="6074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89328" y="2438239"/>
            <a:ext cx="1817697" cy="1817697"/>
          </a:xfrm>
          <a:custGeom>
            <a:avLst/>
            <a:gdLst/>
            <a:ahLst/>
            <a:cxnLst/>
            <a:rect r="r" b="b" t="t" l="l"/>
            <a:pathLst>
              <a:path h="1817697" w="1817697">
                <a:moveTo>
                  <a:pt x="0" y="0"/>
                </a:moveTo>
                <a:lnTo>
                  <a:pt x="1817696" y="0"/>
                </a:lnTo>
                <a:lnTo>
                  <a:pt x="1817696" y="1817696"/>
                </a:lnTo>
                <a:lnTo>
                  <a:pt x="0" y="1817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12092" y="807614"/>
            <a:ext cx="980941" cy="980941"/>
          </a:xfrm>
          <a:custGeom>
            <a:avLst/>
            <a:gdLst/>
            <a:ahLst/>
            <a:cxnLst/>
            <a:rect r="r" b="b" t="t" l="l"/>
            <a:pathLst>
              <a:path h="980941" w="980941">
                <a:moveTo>
                  <a:pt x="0" y="0"/>
                </a:moveTo>
                <a:lnTo>
                  <a:pt x="980941" y="0"/>
                </a:lnTo>
                <a:lnTo>
                  <a:pt x="980941" y="980941"/>
                </a:lnTo>
                <a:lnTo>
                  <a:pt x="0" y="9809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76401">
            <a:off x="-648110" y="9243791"/>
            <a:ext cx="2281416" cy="1511438"/>
          </a:xfrm>
          <a:custGeom>
            <a:avLst/>
            <a:gdLst/>
            <a:ahLst/>
            <a:cxnLst/>
            <a:rect r="r" b="b" t="t" l="l"/>
            <a:pathLst>
              <a:path h="1511438" w="2281416">
                <a:moveTo>
                  <a:pt x="0" y="0"/>
                </a:moveTo>
                <a:lnTo>
                  <a:pt x="2281416" y="0"/>
                </a:lnTo>
                <a:lnTo>
                  <a:pt x="2281416" y="1511438"/>
                </a:lnTo>
                <a:lnTo>
                  <a:pt x="0" y="15114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376401">
            <a:off x="17147292" y="-326184"/>
            <a:ext cx="2281416" cy="1511438"/>
          </a:xfrm>
          <a:custGeom>
            <a:avLst/>
            <a:gdLst/>
            <a:ahLst/>
            <a:cxnLst/>
            <a:rect r="r" b="b" t="t" l="l"/>
            <a:pathLst>
              <a:path h="1511438" w="2281416">
                <a:moveTo>
                  <a:pt x="0" y="0"/>
                </a:moveTo>
                <a:lnTo>
                  <a:pt x="2281416" y="0"/>
                </a:lnTo>
                <a:lnTo>
                  <a:pt x="2281416" y="1511438"/>
                </a:lnTo>
                <a:lnTo>
                  <a:pt x="0" y="15114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17137" y="2914135"/>
            <a:ext cx="562078" cy="865905"/>
          </a:xfrm>
          <a:custGeom>
            <a:avLst/>
            <a:gdLst/>
            <a:ahLst/>
            <a:cxnLst/>
            <a:rect r="r" b="b" t="t" l="l"/>
            <a:pathLst>
              <a:path h="865905" w="562078">
                <a:moveTo>
                  <a:pt x="0" y="0"/>
                </a:moveTo>
                <a:lnTo>
                  <a:pt x="562078" y="0"/>
                </a:lnTo>
                <a:lnTo>
                  <a:pt x="562078" y="865905"/>
                </a:lnTo>
                <a:lnTo>
                  <a:pt x="0" y="8659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787" t="0" r="-78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84218" y="4367711"/>
            <a:ext cx="14295596" cy="499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7748" indent="-269249" lvl="2">
              <a:lnSpc>
                <a:spcPts val="4947"/>
              </a:lnSpc>
              <a:buFont typeface="Arial"/>
              <a:buChar char="⚬"/>
            </a:pPr>
            <a:r>
              <a:rPr lang="en-US" sz="3533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 Rapid urbanization has led to severe </a:t>
            </a:r>
            <a:r>
              <a:rPr lang="en-US" b="true" sz="3533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traffic congestion</a:t>
            </a:r>
            <a:r>
              <a:rPr lang="en-US" sz="3533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b="true" sz="3533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pollution</a:t>
            </a:r>
            <a:r>
              <a:rPr lang="en-US" sz="3533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, and </a:t>
            </a:r>
            <a:r>
              <a:rPr lang="en-US" b="true" sz="3533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inefficient public transport systems</a:t>
            </a:r>
            <a:r>
              <a:rPr lang="en-US" sz="3533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 marL="807748" indent="-269249" lvl="2">
              <a:lnSpc>
                <a:spcPts val="4947"/>
              </a:lnSpc>
              <a:buFont typeface="Arial"/>
              <a:buChar char="⚬"/>
            </a:pPr>
            <a:r>
              <a:rPr lang="en-US" sz="3533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Commuters face</a:t>
            </a:r>
            <a:r>
              <a:rPr lang="en-US" b="true" sz="3533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long waiting times</a:t>
            </a:r>
            <a:r>
              <a:rPr lang="en-US" sz="3533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, unpredictable </a:t>
            </a:r>
            <a:r>
              <a:rPr lang="en-US" b="true" sz="3533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delays</a:t>
            </a:r>
            <a:r>
              <a:rPr lang="en-US" sz="3533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, and </a:t>
            </a:r>
            <a:r>
              <a:rPr lang="en-US" b="true" sz="3533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poor route management</a:t>
            </a:r>
            <a:r>
              <a:rPr lang="en-US" sz="3533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 marL="807748" indent="-269249" lvl="2">
              <a:lnSpc>
                <a:spcPts val="4947"/>
              </a:lnSpc>
              <a:buFont typeface="Arial"/>
              <a:buChar char="⚬"/>
            </a:pPr>
            <a:r>
              <a:rPr lang="en-US" sz="3533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Fleet operators struggle with </a:t>
            </a:r>
            <a:r>
              <a:rPr lang="en-US" b="true" sz="3533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operational costs</a:t>
            </a:r>
            <a:r>
              <a:rPr lang="en-US" sz="3533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b="true" sz="3533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maintenance issues</a:t>
            </a:r>
            <a:r>
              <a:rPr lang="en-US" sz="3533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, and </a:t>
            </a:r>
            <a:r>
              <a:rPr lang="en-US" b="true" sz="3533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fuel inefficiency</a:t>
            </a:r>
            <a:r>
              <a:rPr lang="en-US" sz="3533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 marL="807748" indent="-269249" lvl="2">
              <a:lnSpc>
                <a:spcPts val="4947"/>
              </a:lnSpc>
              <a:buFont typeface="Arial"/>
              <a:buChar char="⚬"/>
            </a:pPr>
            <a:r>
              <a:rPr lang="en-US" sz="3533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Lack of real-time adaptive solutions to handle </a:t>
            </a:r>
            <a:r>
              <a:rPr lang="en-US" b="true" sz="3533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dynamic traffic conditions</a:t>
            </a:r>
            <a:r>
              <a:rPr lang="en-US" sz="3533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5130" y="5804869"/>
            <a:ext cx="18831188" cy="3347339"/>
          </a:xfrm>
          <a:custGeom>
            <a:avLst/>
            <a:gdLst/>
            <a:ahLst/>
            <a:cxnLst/>
            <a:rect r="r" b="b" t="t" l="l"/>
            <a:pathLst>
              <a:path h="3347339" w="18831188">
                <a:moveTo>
                  <a:pt x="0" y="0"/>
                </a:moveTo>
                <a:lnTo>
                  <a:pt x="18831187" y="0"/>
                </a:lnTo>
                <a:lnTo>
                  <a:pt x="18831187" y="3347339"/>
                </a:lnTo>
                <a:lnTo>
                  <a:pt x="0" y="3347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40175" y="6542332"/>
            <a:ext cx="1334534" cy="1334534"/>
          </a:xfrm>
          <a:custGeom>
            <a:avLst/>
            <a:gdLst/>
            <a:ahLst/>
            <a:cxnLst/>
            <a:rect r="r" b="b" t="t" l="l"/>
            <a:pathLst>
              <a:path h="1334534" w="1334534">
                <a:moveTo>
                  <a:pt x="0" y="0"/>
                </a:moveTo>
                <a:lnTo>
                  <a:pt x="1334535" y="0"/>
                </a:lnTo>
                <a:lnTo>
                  <a:pt x="1334535" y="1334535"/>
                </a:lnTo>
                <a:lnTo>
                  <a:pt x="0" y="1334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04462" y="4224120"/>
            <a:ext cx="1334534" cy="1334534"/>
          </a:xfrm>
          <a:custGeom>
            <a:avLst/>
            <a:gdLst/>
            <a:ahLst/>
            <a:cxnLst/>
            <a:rect r="r" b="b" t="t" l="l"/>
            <a:pathLst>
              <a:path h="1334534" w="1334534">
                <a:moveTo>
                  <a:pt x="0" y="0"/>
                </a:moveTo>
                <a:lnTo>
                  <a:pt x="1334535" y="0"/>
                </a:lnTo>
                <a:lnTo>
                  <a:pt x="1334535" y="1334535"/>
                </a:lnTo>
                <a:lnTo>
                  <a:pt x="0" y="1334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34954" y="7003434"/>
            <a:ext cx="1334534" cy="1334534"/>
          </a:xfrm>
          <a:custGeom>
            <a:avLst/>
            <a:gdLst/>
            <a:ahLst/>
            <a:cxnLst/>
            <a:rect r="r" b="b" t="t" l="l"/>
            <a:pathLst>
              <a:path h="1334534" w="1334534">
                <a:moveTo>
                  <a:pt x="0" y="0"/>
                </a:moveTo>
                <a:lnTo>
                  <a:pt x="1334535" y="0"/>
                </a:lnTo>
                <a:lnTo>
                  <a:pt x="1334535" y="1334535"/>
                </a:lnTo>
                <a:lnTo>
                  <a:pt x="0" y="13345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807443" y="5124450"/>
            <a:ext cx="38100" cy="1536690"/>
            <a:chOff x="0" y="0"/>
            <a:chExt cx="50800" cy="20489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5400"/>
              <a:ext cx="50800" cy="1998091"/>
            </a:xfrm>
            <a:custGeom>
              <a:avLst/>
              <a:gdLst/>
              <a:ahLst/>
              <a:cxnLst/>
              <a:rect r="r" b="b" t="t" l="l"/>
              <a:pathLst>
                <a:path h="1998091" w="50800">
                  <a:moveTo>
                    <a:pt x="0" y="1998091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1998091"/>
                  </a:lnTo>
                  <a:close/>
                </a:path>
              </a:pathLst>
            </a:custGeom>
            <a:solidFill>
              <a:srgbClr val="D47FB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652680" y="5441233"/>
            <a:ext cx="38100" cy="1560711"/>
            <a:chOff x="0" y="0"/>
            <a:chExt cx="50800" cy="20809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25400"/>
              <a:ext cx="50800" cy="2030095"/>
            </a:xfrm>
            <a:custGeom>
              <a:avLst/>
              <a:gdLst/>
              <a:ahLst/>
              <a:cxnLst/>
              <a:rect r="r" b="b" t="t" l="l"/>
              <a:pathLst>
                <a:path h="2030095" w="50800">
                  <a:moveTo>
                    <a:pt x="50800" y="0"/>
                  </a:moveTo>
                  <a:lnTo>
                    <a:pt x="50800" y="2030095"/>
                  </a:lnTo>
                  <a:lnTo>
                    <a:pt x="0" y="2030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C9E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705449" y="5521438"/>
            <a:ext cx="38101" cy="1384058"/>
            <a:chOff x="0" y="0"/>
            <a:chExt cx="50801" cy="18454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25400"/>
              <a:ext cx="50800" cy="1794637"/>
            </a:xfrm>
            <a:custGeom>
              <a:avLst/>
              <a:gdLst/>
              <a:ahLst/>
              <a:cxnLst/>
              <a:rect r="r" b="b" t="t" l="l"/>
              <a:pathLst>
                <a:path h="1794637" w="50800">
                  <a:moveTo>
                    <a:pt x="0" y="1794637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1794637"/>
                  </a:lnTo>
                  <a:close/>
                </a:path>
              </a:pathLst>
            </a:custGeom>
            <a:solidFill>
              <a:srgbClr val="CDDD86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4376401">
            <a:off x="17160795" y="9630585"/>
            <a:ext cx="2688518" cy="1781143"/>
          </a:xfrm>
          <a:custGeom>
            <a:avLst/>
            <a:gdLst/>
            <a:ahLst/>
            <a:cxnLst/>
            <a:rect r="r" b="b" t="t" l="l"/>
            <a:pathLst>
              <a:path h="1781143" w="2688518">
                <a:moveTo>
                  <a:pt x="0" y="0"/>
                </a:moveTo>
                <a:lnTo>
                  <a:pt x="2688518" y="0"/>
                </a:lnTo>
                <a:lnTo>
                  <a:pt x="2688518" y="1781143"/>
                </a:lnTo>
                <a:lnTo>
                  <a:pt x="0" y="1781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36" r="0" b="-13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60778">
            <a:off x="-1724637" y="-1389018"/>
            <a:ext cx="2927127" cy="3132140"/>
          </a:xfrm>
          <a:custGeom>
            <a:avLst/>
            <a:gdLst/>
            <a:ahLst/>
            <a:cxnLst/>
            <a:rect r="r" b="b" t="t" l="l"/>
            <a:pathLst>
              <a:path h="3132140" w="2927127">
                <a:moveTo>
                  <a:pt x="0" y="0"/>
                </a:moveTo>
                <a:lnTo>
                  <a:pt x="2927127" y="0"/>
                </a:lnTo>
                <a:lnTo>
                  <a:pt x="2927127" y="3132140"/>
                </a:lnTo>
                <a:lnTo>
                  <a:pt x="0" y="31321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64" r="0" b="-6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68026" y="5835727"/>
            <a:ext cx="1334534" cy="1334534"/>
          </a:xfrm>
          <a:custGeom>
            <a:avLst/>
            <a:gdLst/>
            <a:ahLst/>
            <a:cxnLst/>
            <a:rect r="r" b="b" t="t" l="l"/>
            <a:pathLst>
              <a:path h="1334534" w="1334534">
                <a:moveTo>
                  <a:pt x="0" y="0"/>
                </a:moveTo>
                <a:lnTo>
                  <a:pt x="1334535" y="0"/>
                </a:lnTo>
                <a:lnTo>
                  <a:pt x="1334535" y="1334535"/>
                </a:lnTo>
                <a:lnTo>
                  <a:pt x="0" y="13345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981589" y="6923611"/>
            <a:ext cx="1334534" cy="1334534"/>
          </a:xfrm>
          <a:custGeom>
            <a:avLst/>
            <a:gdLst/>
            <a:ahLst/>
            <a:cxnLst/>
            <a:rect r="r" b="b" t="t" l="l"/>
            <a:pathLst>
              <a:path h="1334534" w="1334534">
                <a:moveTo>
                  <a:pt x="0" y="0"/>
                </a:moveTo>
                <a:lnTo>
                  <a:pt x="1334535" y="0"/>
                </a:lnTo>
                <a:lnTo>
                  <a:pt x="1334535" y="1334535"/>
                </a:lnTo>
                <a:lnTo>
                  <a:pt x="0" y="133453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567524" y="7712618"/>
            <a:ext cx="38100" cy="713700"/>
            <a:chOff x="0" y="0"/>
            <a:chExt cx="50800" cy="951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25400"/>
              <a:ext cx="50800" cy="900811"/>
            </a:xfrm>
            <a:custGeom>
              <a:avLst/>
              <a:gdLst/>
              <a:ahLst/>
              <a:cxnLst/>
              <a:rect r="r" b="b" t="t" l="l"/>
              <a:pathLst>
                <a:path h="900811" w="50800">
                  <a:moveTo>
                    <a:pt x="50800" y="0"/>
                  </a:moveTo>
                  <a:lnTo>
                    <a:pt x="50800" y="900811"/>
                  </a:lnTo>
                  <a:lnTo>
                    <a:pt x="0" y="900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DD86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648856" y="5646519"/>
            <a:ext cx="38100" cy="1536690"/>
            <a:chOff x="0" y="0"/>
            <a:chExt cx="50800" cy="20489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25400"/>
              <a:ext cx="50800" cy="1998091"/>
            </a:xfrm>
            <a:custGeom>
              <a:avLst/>
              <a:gdLst/>
              <a:ahLst/>
              <a:cxnLst/>
              <a:rect r="r" b="b" t="t" l="l"/>
              <a:pathLst>
                <a:path h="1998091" w="50800">
                  <a:moveTo>
                    <a:pt x="0" y="1998091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1998091"/>
                  </a:lnTo>
                  <a:close/>
                </a:path>
              </a:pathLst>
            </a:custGeom>
            <a:solidFill>
              <a:srgbClr val="D47FBA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6256401" y="5611252"/>
            <a:ext cx="1334534" cy="1334534"/>
          </a:xfrm>
          <a:custGeom>
            <a:avLst/>
            <a:gdLst/>
            <a:ahLst/>
            <a:cxnLst/>
            <a:rect r="r" b="b" t="t" l="l"/>
            <a:pathLst>
              <a:path h="1334534" w="1334534">
                <a:moveTo>
                  <a:pt x="0" y="0"/>
                </a:moveTo>
                <a:lnTo>
                  <a:pt x="1334535" y="0"/>
                </a:lnTo>
                <a:lnTo>
                  <a:pt x="1334535" y="1334535"/>
                </a:lnTo>
                <a:lnTo>
                  <a:pt x="0" y="133453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6923669" y="6802958"/>
            <a:ext cx="38100" cy="1560711"/>
            <a:chOff x="0" y="0"/>
            <a:chExt cx="50800" cy="208094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25400"/>
              <a:ext cx="50800" cy="2030095"/>
            </a:xfrm>
            <a:custGeom>
              <a:avLst/>
              <a:gdLst/>
              <a:ahLst/>
              <a:cxnLst/>
              <a:rect r="r" b="b" t="t" l="l"/>
              <a:pathLst>
                <a:path h="2030095" w="50800">
                  <a:moveTo>
                    <a:pt x="50800" y="0"/>
                  </a:moveTo>
                  <a:lnTo>
                    <a:pt x="50800" y="2030095"/>
                  </a:lnTo>
                  <a:lnTo>
                    <a:pt x="0" y="2030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C9E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2394090" y="6239222"/>
            <a:ext cx="340871" cy="647224"/>
          </a:xfrm>
          <a:custGeom>
            <a:avLst/>
            <a:gdLst/>
            <a:ahLst/>
            <a:cxnLst/>
            <a:rect r="r" b="b" t="t" l="l"/>
            <a:pathLst>
              <a:path h="647224" w="340871">
                <a:moveTo>
                  <a:pt x="0" y="0"/>
                </a:moveTo>
                <a:lnTo>
                  <a:pt x="340871" y="0"/>
                </a:lnTo>
                <a:lnTo>
                  <a:pt x="340871" y="647224"/>
                </a:lnTo>
                <a:lnTo>
                  <a:pt x="0" y="64722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-472" r="0" b="-472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569340" y="6880215"/>
            <a:ext cx="451604" cy="613038"/>
          </a:xfrm>
          <a:custGeom>
            <a:avLst/>
            <a:gdLst/>
            <a:ahLst/>
            <a:cxnLst/>
            <a:rect r="r" b="b" t="t" l="l"/>
            <a:pathLst>
              <a:path h="613038" w="451604">
                <a:moveTo>
                  <a:pt x="0" y="0"/>
                </a:moveTo>
                <a:lnTo>
                  <a:pt x="451604" y="0"/>
                </a:lnTo>
                <a:lnTo>
                  <a:pt x="451604" y="613038"/>
                </a:lnTo>
                <a:lnTo>
                  <a:pt x="0" y="61303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121" t="0" r="-121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657579" y="5913178"/>
            <a:ext cx="532180" cy="730682"/>
          </a:xfrm>
          <a:custGeom>
            <a:avLst/>
            <a:gdLst/>
            <a:ahLst/>
            <a:cxnLst/>
            <a:rect r="r" b="b" t="t" l="l"/>
            <a:pathLst>
              <a:path h="730682" w="532180">
                <a:moveTo>
                  <a:pt x="0" y="0"/>
                </a:moveTo>
                <a:lnTo>
                  <a:pt x="532180" y="0"/>
                </a:lnTo>
                <a:lnTo>
                  <a:pt x="532180" y="730682"/>
                </a:lnTo>
                <a:lnTo>
                  <a:pt x="0" y="73068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-72" r="0" b="-72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402847" y="7347558"/>
            <a:ext cx="643306" cy="717441"/>
          </a:xfrm>
          <a:custGeom>
            <a:avLst/>
            <a:gdLst/>
            <a:ahLst/>
            <a:cxnLst/>
            <a:rect r="r" b="b" t="t" l="l"/>
            <a:pathLst>
              <a:path h="717441" w="643306">
                <a:moveTo>
                  <a:pt x="0" y="0"/>
                </a:moveTo>
                <a:lnTo>
                  <a:pt x="643306" y="0"/>
                </a:lnTo>
                <a:lnTo>
                  <a:pt x="643306" y="717441"/>
                </a:lnTo>
                <a:lnTo>
                  <a:pt x="0" y="71744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-107" r="0" b="-107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434835" y="4598334"/>
            <a:ext cx="474222" cy="640841"/>
          </a:xfrm>
          <a:custGeom>
            <a:avLst/>
            <a:gdLst/>
            <a:ahLst/>
            <a:cxnLst/>
            <a:rect r="r" b="b" t="t" l="l"/>
            <a:pathLst>
              <a:path h="640841" w="474222">
                <a:moveTo>
                  <a:pt x="0" y="0"/>
                </a:moveTo>
                <a:lnTo>
                  <a:pt x="474222" y="0"/>
                </a:lnTo>
                <a:lnTo>
                  <a:pt x="474222" y="640841"/>
                </a:lnTo>
                <a:lnTo>
                  <a:pt x="0" y="64084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-319" r="0" b="-319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383904" y="7250469"/>
            <a:ext cx="529905" cy="680820"/>
          </a:xfrm>
          <a:custGeom>
            <a:avLst/>
            <a:gdLst/>
            <a:ahLst/>
            <a:cxnLst/>
            <a:rect r="r" b="b" t="t" l="l"/>
            <a:pathLst>
              <a:path h="680820" w="529905">
                <a:moveTo>
                  <a:pt x="0" y="0"/>
                </a:moveTo>
                <a:lnTo>
                  <a:pt x="529905" y="0"/>
                </a:lnTo>
                <a:lnTo>
                  <a:pt x="529905" y="680820"/>
                </a:lnTo>
                <a:lnTo>
                  <a:pt x="0" y="68082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-35" r="0" b="-35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720155" y="4112628"/>
            <a:ext cx="2295841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Fleet Inventory &amp; Vehicle Telemetry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360405" y="7221309"/>
            <a:ext cx="2622649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Customer Booking &amp; Smart Recommendations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622689" y="4292464"/>
            <a:ext cx="2037669" cy="106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Predictive Maintenance &amp; Health Analytics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48689" y="8605208"/>
            <a:ext cx="2037669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Authentication &amp; Role Management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904834" y="8605208"/>
            <a:ext cx="2037669" cy="106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Route &amp; Load Optimization Engine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753714" y="4397293"/>
            <a:ext cx="2037669" cy="106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Admin Dashboard &amp; Urban Mobility Insights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645162" y="1070094"/>
            <a:ext cx="15146221" cy="1893866"/>
          </a:xfrm>
          <a:custGeom>
            <a:avLst/>
            <a:gdLst/>
            <a:ahLst/>
            <a:cxnLst/>
            <a:rect r="r" b="b" t="t" l="l"/>
            <a:pathLst>
              <a:path h="1893866" w="15146221">
                <a:moveTo>
                  <a:pt x="0" y="0"/>
                </a:moveTo>
                <a:lnTo>
                  <a:pt x="15146221" y="0"/>
                </a:lnTo>
                <a:lnTo>
                  <a:pt x="15146221" y="1893866"/>
                </a:lnTo>
                <a:lnTo>
                  <a:pt x="0" y="189386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645162" y="367627"/>
            <a:ext cx="15146221" cy="725584"/>
          </a:xfrm>
          <a:custGeom>
            <a:avLst/>
            <a:gdLst/>
            <a:ahLst/>
            <a:cxnLst/>
            <a:rect r="r" b="b" t="t" l="l"/>
            <a:pathLst>
              <a:path h="725584" w="15146221">
                <a:moveTo>
                  <a:pt x="0" y="0"/>
                </a:moveTo>
                <a:lnTo>
                  <a:pt x="15146221" y="0"/>
                </a:lnTo>
                <a:lnTo>
                  <a:pt x="15146221" y="725584"/>
                </a:lnTo>
                <a:lnTo>
                  <a:pt x="0" y="725584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5374952" y="227269"/>
            <a:ext cx="7483670" cy="73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5"/>
              </a:lnSpc>
            </a:pPr>
            <a:r>
              <a:rPr lang="en-US" sz="388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Module Overview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71275" y="1129277"/>
            <a:ext cx="15356829" cy="1699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236" indent="-146079" lvl="2">
              <a:lnSpc>
                <a:spcPts val="2683"/>
              </a:lnSpc>
              <a:buFont typeface="Arial"/>
              <a:buChar char="⚬"/>
            </a:pPr>
            <a:r>
              <a:rPr lang="en-US" b="true" sz="191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NeuroFleetX</a:t>
            </a:r>
            <a:r>
              <a:rPr lang="en-US" sz="19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an AI-powered system designed to optimize urban mobility and smart transportation networks.</a:t>
            </a:r>
          </a:p>
          <a:p>
            <a:pPr algn="l" marL="438236" indent="-146079" lvl="2">
              <a:lnSpc>
                <a:spcPts val="2683"/>
              </a:lnSpc>
              <a:buFont typeface="Arial"/>
              <a:buChar char="⚬"/>
            </a:pPr>
            <a:r>
              <a:rPr lang="en-US" sz="19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It addresses </a:t>
            </a:r>
            <a:r>
              <a:rPr lang="en-US" b="true" sz="191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</a:t>
            </a:r>
            <a:r>
              <a:rPr lang="en-US" sz="19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such as</a:t>
            </a:r>
            <a:r>
              <a:rPr lang="en-US" b="true" sz="191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traffic congestion, inefficient public transport usage, ride-sharing coordination,</a:t>
            </a:r>
            <a:r>
              <a:rPr lang="en-US" sz="19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</a:t>
            </a:r>
            <a:r>
              <a:rPr lang="en-US" b="true" sz="191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sustainability </a:t>
            </a:r>
            <a:r>
              <a:rPr lang="en-US" sz="19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 rapidly growing cities. </a:t>
            </a:r>
          </a:p>
          <a:p>
            <a:pPr algn="l" marL="438236" indent="-146079" lvl="2">
              <a:lnSpc>
                <a:spcPts val="2683"/>
              </a:lnSpc>
              <a:buFont typeface="Arial"/>
              <a:buChar char="⚬"/>
            </a:pPr>
            <a:r>
              <a:rPr lang="en-US" sz="19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system leverages</a:t>
            </a:r>
            <a:r>
              <a:rPr lang="en-US" b="true" sz="191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AI, machine learning</a:t>
            </a:r>
            <a:r>
              <a:rPr lang="en-US" sz="19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and </a:t>
            </a:r>
            <a:r>
              <a:rPr lang="en-US" b="true" sz="191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data analytics</a:t>
            </a:r>
            <a:r>
              <a:rPr lang="en-US" sz="19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reduce congestion, optimize fleet operations, and promote eco-friendly transportation solutions.</a:t>
            </a:r>
          </a:p>
        </p:txBody>
      </p: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true" rot="0">
            <a:off x="2141834" y="3173529"/>
            <a:ext cx="3636712" cy="6390388"/>
          </a:xfrm>
          <a:custGeom>
            <a:avLst/>
            <a:gdLst/>
            <a:ahLst/>
            <a:cxnLst/>
            <a:rect r="r" b="b" t="t" l="l"/>
            <a:pathLst>
              <a:path h="6390388" w="3636712">
                <a:moveTo>
                  <a:pt x="0" y="6390388"/>
                </a:moveTo>
                <a:lnTo>
                  <a:pt x="3636712" y="6390388"/>
                </a:lnTo>
                <a:lnTo>
                  <a:pt x="3636712" y="0"/>
                </a:lnTo>
                <a:lnTo>
                  <a:pt x="0" y="0"/>
                </a:lnTo>
                <a:lnTo>
                  <a:pt x="0" y="63903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6" r="0" b="-56"/>
            </a:stretch>
          </a:blipFill>
        </p:spPr>
      </p:sp>
      <p:sp>
        <p:nvSpPr>
          <p:cNvPr name="Freeform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true" rot="0">
            <a:off x="12509454" y="3173529"/>
            <a:ext cx="3636712" cy="6390388"/>
          </a:xfrm>
          <a:custGeom>
            <a:avLst/>
            <a:gdLst/>
            <a:ahLst/>
            <a:cxnLst/>
            <a:rect r="r" b="b" t="t" l="l"/>
            <a:pathLst>
              <a:path h="6390388" w="3636712">
                <a:moveTo>
                  <a:pt x="0" y="6390388"/>
                </a:moveTo>
                <a:lnTo>
                  <a:pt x="3636712" y="6390388"/>
                </a:lnTo>
                <a:lnTo>
                  <a:pt x="3636712" y="0"/>
                </a:lnTo>
                <a:lnTo>
                  <a:pt x="0" y="0"/>
                </a:lnTo>
                <a:lnTo>
                  <a:pt x="0" y="639038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6" r="0" b="-5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7408029" y="3173529"/>
            <a:ext cx="3636712" cy="6390388"/>
          </a:xfrm>
          <a:custGeom>
            <a:avLst/>
            <a:gdLst/>
            <a:ahLst/>
            <a:cxnLst/>
            <a:rect r="r" b="b" t="t" l="l"/>
            <a:pathLst>
              <a:path h="6390388" w="3636712">
                <a:moveTo>
                  <a:pt x="0" y="6390388"/>
                </a:moveTo>
                <a:lnTo>
                  <a:pt x="3636712" y="6390388"/>
                </a:lnTo>
                <a:lnTo>
                  <a:pt x="3636712" y="0"/>
                </a:lnTo>
                <a:lnTo>
                  <a:pt x="0" y="0"/>
                </a:lnTo>
                <a:lnTo>
                  <a:pt x="0" y="639038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56" r="0" b="-5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77553" y="5143500"/>
            <a:ext cx="831469" cy="373405"/>
          </a:xfrm>
          <a:custGeom>
            <a:avLst/>
            <a:gdLst/>
            <a:ahLst/>
            <a:cxnLst/>
            <a:rect r="r" b="b" t="t" l="l"/>
            <a:pathLst>
              <a:path h="373405" w="831469">
                <a:moveTo>
                  <a:pt x="0" y="0"/>
                </a:moveTo>
                <a:lnTo>
                  <a:pt x="831469" y="0"/>
                </a:lnTo>
                <a:lnTo>
                  <a:pt x="831469" y="373405"/>
                </a:lnTo>
                <a:lnTo>
                  <a:pt x="0" y="373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607" r="0" b="-60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61363" y="5143500"/>
            <a:ext cx="831469" cy="373405"/>
          </a:xfrm>
          <a:custGeom>
            <a:avLst/>
            <a:gdLst/>
            <a:ahLst/>
            <a:cxnLst/>
            <a:rect r="r" b="b" t="t" l="l"/>
            <a:pathLst>
              <a:path h="373405" w="831469">
                <a:moveTo>
                  <a:pt x="0" y="0"/>
                </a:moveTo>
                <a:lnTo>
                  <a:pt x="831469" y="0"/>
                </a:lnTo>
                <a:lnTo>
                  <a:pt x="831469" y="373405"/>
                </a:lnTo>
                <a:lnTo>
                  <a:pt x="0" y="373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607" r="0" b="-6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172485">
            <a:off x="12395828" y="374473"/>
            <a:ext cx="444874" cy="1308454"/>
          </a:xfrm>
          <a:custGeom>
            <a:avLst/>
            <a:gdLst/>
            <a:ahLst/>
            <a:cxnLst/>
            <a:rect r="r" b="b" t="t" l="l"/>
            <a:pathLst>
              <a:path h="1308454" w="444874">
                <a:moveTo>
                  <a:pt x="0" y="0"/>
                </a:moveTo>
                <a:lnTo>
                  <a:pt x="444874" y="0"/>
                </a:lnTo>
                <a:lnTo>
                  <a:pt x="444874" y="1308454"/>
                </a:lnTo>
                <a:lnTo>
                  <a:pt x="0" y="13084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150" t="0" r="-115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376401">
            <a:off x="-648110" y="9243791"/>
            <a:ext cx="2281416" cy="1511438"/>
          </a:xfrm>
          <a:custGeom>
            <a:avLst/>
            <a:gdLst/>
            <a:ahLst/>
            <a:cxnLst/>
            <a:rect r="r" b="b" t="t" l="l"/>
            <a:pathLst>
              <a:path h="1511438" w="2281416">
                <a:moveTo>
                  <a:pt x="0" y="0"/>
                </a:moveTo>
                <a:lnTo>
                  <a:pt x="2281416" y="0"/>
                </a:lnTo>
                <a:lnTo>
                  <a:pt x="2281416" y="1511438"/>
                </a:lnTo>
                <a:lnTo>
                  <a:pt x="0" y="15114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376401">
            <a:off x="17147292" y="-326184"/>
            <a:ext cx="2281416" cy="1511438"/>
          </a:xfrm>
          <a:custGeom>
            <a:avLst/>
            <a:gdLst/>
            <a:ahLst/>
            <a:cxnLst/>
            <a:rect r="r" b="b" t="t" l="l"/>
            <a:pathLst>
              <a:path h="1511438" w="2281416">
                <a:moveTo>
                  <a:pt x="0" y="0"/>
                </a:moveTo>
                <a:lnTo>
                  <a:pt x="2281416" y="0"/>
                </a:lnTo>
                <a:lnTo>
                  <a:pt x="2281416" y="1511438"/>
                </a:lnTo>
                <a:lnTo>
                  <a:pt x="0" y="15114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60491" y="5143500"/>
            <a:ext cx="831469" cy="373405"/>
          </a:xfrm>
          <a:custGeom>
            <a:avLst/>
            <a:gdLst/>
            <a:ahLst/>
            <a:cxnLst/>
            <a:rect r="r" b="b" t="t" l="l"/>
            <a:pathLst>
              <a:path h="373405" w="831469">
                <a:moveTo>
                  <a:pt x="0" y="0"/>
                </a:moveTo>
                <a:lnTo>
                  <a:pt x="831469" y="0"/>
                </a:lnTo>
                <a:lnTo>
                  <a:pt x="831469" y="373405"/>
                </a:lnTo>
                <a:lnTo>
                  <a:pt x="0" y="373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607" r="0" b="-60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16405" y="7940678"/>
            <a:ext cx="476779" cy="905277"/>
          </a:xfrm>
          <a:custGeom>
            <a:avLst/>
            <a:gdLst/>
            <a:ahLst/>
            <a:cxnLst/>
            <a:rect r="r" b="b" t="t" l="l"/>
            <a:pathLst>
              <a:path h="905277" w="476779">
                <a:moveTo>
                  <a:pt x="0" y="0"/>
                </a:moveTo>
                <a:lnTo>
                  <a:pt x="476779" y="0"/>
                </a:lnTo>
                <a:lnTo>
                  <a:pt x="476779" y="905277"/>
                </a:lnTo>
                <a:lnTo>
                  <a:pt x="0" y="90527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435" t="0" r="-43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18376" y="7940678"/>
            <a:ext cx="625187" cy="848670"/>
          </a:xfrm>
          <a:custGeom>
            <a:avLst/>
            <a:gdLst/>
            <a:ahLst/>
            <a:cxnLst/>
            <a:rect r="r" b="b" t="t" l="l"/>
            <a:pathLst>
              <a:path h="848670" w="625187">
                <a:moveTo>
                  <a:pt x="0" y="0"/>
                </a:moveTo>
                <a:lnTo>
                  <a:pt x="625187" y="0"/>
                </a:lnTo>
                <a:lnTo>
                  <a:pt x="625187" y="848670"/>
                </a:lnTo>
                <a:lnTo>
                  <a:pt x="0" y="84867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-227" r="0" b="-22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25022" y="7940678"/>
            <a:ext cx="605577" cy="831455"/>
          </a:xfrm>
          <a:custGeom>
            <a:avLst/>
            <a:gdLst/>
            <a:ahLst/>
            <a:cxnLst/>
            <a:rect r="r" b="b" t="t" l="l"/>
            <a:pathLst>
              <a:path h="831455" w="605577">
                <a:moveTo>
                  <a:pt x="0" y="0"/>
                </a:moveTo>
                <a:lnTo>
                  <a:pt x="605577" y="0"/>
                </a:lnTo>
                <a:lnTo>
                  <a:pt x="605577" y="831455"/>
                </a:lnTo>
                <a:lnTo>
                  <a:pt x="0" y="83145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-72" r="0" b="-7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773970" y="8956373"/>
            <a:ext cx="2016102" cy="1330627"/>
          </a:xfrm>
          <a:custGeom>
            <a:avLst/>
            <a:gdLst/>
            <a:ahLst/>
            <a:cxnLst/>
            <a:rect r="r" b="b" t="t" l="l"/>
            <a:pathLst>
              <a:path h="1330627" w="2016102">
                <a:moveTo>
                  <a:pt x="0" y="0"/>
                </a:moveTo>
                <a:lnTo>
                  <a:pt x="2016102" y="0"/>
                </a:lnTo>
                <a:lnTo>
                  <a:pt x="2016102" y="1330627"/>
                </a:lnTo>
                <a:lnTo>
                  <a:pt x="0" y="133062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-28" r="0" b="-28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855565" y="3913819"/>
            <a:ext cx="2209249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Authentication &amp; Role Management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12135" y="3913819"/>
            <a:ext cx="2037669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Fleet Inventory &amp; Vehicle Telemetry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23852" y="4047157"/>
            <a:ext cx="2488051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Route &amp; Load Optimization Engine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19292" y="4847390"/>
            <a:ext cx="2991511" cy="221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Secure JWT-based login with role-based access for Admin, Fleet Manager, Driver, and Customer. Ensures data privacy, controlled access, and smooth onboarding.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90072" y="4847390"/>
            <a:ext cx="2881796" cy="221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Centralized fleet database with real-time telemetry — tracks engine, fuel, tire, and battery metrics for performance monitoring and anomaly detection.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58594" y="4847390"/>
            <a:ext cx="2938432" cy="221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Optimizes routes using Dijkstra’s algorithm and ML-based ETA prediction. Balances loads, reduces travel time, and adapts to traffic and weather via Maps API integration.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28918" y="1094142"/>
            <a:ext cx="7794933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9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Module Specifications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true" rot="0">
            <a:off x="2141834" y="3173529"/>
            <a:ext cx="3636712" cy="6390388"/>
          </a:xfrm>
          <a:custGeom>
            <a:avLst/>
            <a:gdLst/>
            <a:ahLst/>
            <a:cxnLst/>
            <a:rect r="r" b="b" t="t" l="l"/>
            <a:pathLst>
              <a:path h="6390388" w="3636712">
                <a:moveTo>
                  <a:pt x="0" y="6390388"/>
                </a:moveTo>
                <a:lnTo>
                  <a:pt x="3636712" y="6390388"/>
                </a:lnTo>
                <a:lnTo>
                  <a:pt x="3636712" y="0"/>
                </a:lnTo>
                <a:lnTo>
                  <a:pt x="0" y="0"/>
                </a:lnTo>
                <a:lnTo>
                  <a:pt x="0" y="63903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6" r="0" b="-56"/>
            </a:stretch>
          </a:blipFill>
        </p:spPr>
      </p:sp>
      <p:sp>
        <p:nvSpPr>
          <p:cNvPr name="Freeform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true" rot="0">
            <a:off x="12509454" y="3173529"/>
            <a:ext cx="3636712" cy="6390388"/>
          </a:xfrm>
          <a:custGeom>
            <a:avLst/>
            <a:gdLst/>
            <a:ahLst/>
            <a:cxnLst/>
            <a:rect r="r" b="b" t="t" l="l"/>
            <a:pathLst>
              <a:path h="6390388" w="3636712">
                <a:moveTo>
                  <a:pt x="0" y="6390388"/>
                </a:moveTo>
                <a:lnTo>
                  <a:pt x="3636712" y="6390388"/>
                </a:lnTo>
                <a:lnTo>
                  <a:pt x="3636712" y="0"/>
                </a:lnTo>
                <a:lnTo>
                  <a:pt x="0" y="0"/>
                </a:lnTo>
                <a:lnTo>
                  <a:pt x="0" y="639038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6" r="0" b="-5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7408029" y="3173529"/>
            <a:ext cx="3636712" cy="6390388"/>
          </a:xfrm>
          <a:custGeom>
            <a:avLst/>
            <a:gdLst/>
            <a:ahLst/>
            <a:cxnLst/>
            <a:rect r="r" b="b" t="t" l="l"/>
            <a:pathLst>
              <a:path h="6390388" w="3636712">
                <a:moveTo>
                  <a:pt x="0" y="6390388"/>
                </a:moveTo>
                <a:lnTo>
                  <a:pt x="3636712" y="6390388"/>
                </a:lnTo>
                <a:lnTo>
                  <a:pt x="3636712" y="0"/>
                </a:lnTo>
                <a:lnTo>
                  <a:pt x="0" y="0"/>
                </a:lnTo>
                <a:lnTo>
                  <a:pt x="0" y="639038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56" r="0" b="-5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77553" y="5143500"/>
            <a:ext cx="831469" cy="373405"/>
          </a:xfrm>
          <a:custGeom>
            <a:avLst/>
            <a:gdLst/>
            <a:ahLst/>
            <a:cxnLst/>
            <a:rect r="r" b="b" t="t" l="l"/>
            <a:pathLst>
              <a:path h="373405" w="831469">
                <a:moveTo>
                  <a:pt x="0" y="0"/>
                </a:moveTo>
                <a:lnTo>
                  <a:pt x="831469" y="0"/>
                </a:lnTo>
                <a:lnTo>
                  <a:pt x="831469" y="373405"/>
                </a:lnTo>
                <a:lnTo>
                  <a:pt x="0" y="373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607" r="0" b="-60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61363" y="5143500"/>
            <a:ext cx="831469" cy="373405"/>
          </a:xfrm>
          <a:custGeom>
            <a:avLst/>
            <a:gdLst/>
            <a:ahLst/>
            <a:cxnLst/>
            <a:rect r="r" b="b" t="t" l="l"/>
            <a:pathLst>
              <a:path h="373405" w="831469">
                <a:moveTo>
                  <a:pt x="0" y="0"/>
                </a:moveTo>
                <a:lnTo>
                  <a:pt x="831469" y="0"/>
                </a:lnTo>
                <a:lnTo>
                  <a:pt x="831469" y="373405"/>
                </a:lnTo>
                <a:lnTo>
                  <a:pt x="0" y="373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607" r="0" b="-6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172485">
            <a:off x="12395828" y="374473"/>
            <a:ext cx="444874" cy="1308454"/>
          </a:xfrm>
          <a:custGeom>
            <a:avLst/>
            <a:gdLst/>
            <a:ahLst/>
            <a:cxnLst/>
            <a:rect r="r" b="b" t="t" l="l"/>
            <a:pathLst>
              <a:path h="1308454" w="444874">
                <a:moveTo>
                  <a:pt x="0" y="0"/>
                </a:moveTo>
                <a:lnTo>
                  <a:pt x="444874" y="0"/>
                </a:lnTo>
                <a:lnTo>
                  <a:pt x="444874" y="1308454"/>
                </a:lnTo>
                <a:lnTo>
                  <a:pt x="0" y="13084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150" t="0" r="-115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376401">
            <a:off x="-648110" y="9243791"/>
            <a:ext cx="2281416" cy="1511438"/>
          </a:xfrm>
          <a:custGeom>
            <a:avLst/>
            <a:gdLst/>
            <a:ahLst/>
            <a:cxnLst/>
            <a:rect r="r" b="b" t="t" l="l"/>
            <a:pathLst>
              <a:path h="1511438" w="2281416">
                <a:moveTo>
                  <a:pt x="0" y="0"/>
                </a:moveTo>
                <a:lnTo>
                  <a:pt x="2281416" y="0"/>
                </a:lnTo>
                <a:lnTo>
                  <a:pt x="2281416" y="1511438"/>
                </a:lnTo>
                <a:lnTo>
                  <a:pt x="0" y="15114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376401">
            <a:off x="17147292" y="-326184"/>
            <a:ext cx="2281416" cy="1511438"/>
          </a:xfrm>
          <a:custGeom>
            <a:avLst/>
            <a:gdLst/>
            <a:ahLst/>
            <a:cxnLst/>
            <a:rect r="r" b="b" t="t" l="l"/>
            <a:pathLst>
              <a:path h="1511438" w="2281416">
                <a:moveTo>
                  <a:pt x="0" y="0"/>
                </a:moveTo>
                <a:lnTo>
                  <a:pt x="2281416" y="0"/>
                </a:lnTo>
                <a:lnTo>
                  <a:pt x="2281416" y="1511438"/>
                </a:lnTo>
                <a:lnTo>
                  <a:pt x="0" y="15114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23513" y="3913819"/>
            <a:ext cx="2473353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Predictive Maintenance &amp; Health Analytics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39261" y="3913819"/>
            <a:ext cx="2832606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Customer Booking &amp; Smart Recommendations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23851" y="3618544"/>
            <a:ext cx="2488051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Fleet Ow</a:t>
            </a:r>
            <a:r>
              <a:rPr lang="en-US" sz="21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ner Dashboard &amp; Urban Mobility Insights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31084" y="4866793"/>
            <a:ext cx="3258211" cy="2175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2035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Forecasts failures using telemetry data. Visual dashboards show health status (Healthy, Due, Critical) for proactive, data-driven maintenance.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90072" y="4847390"/>
            <a:ext cx="2881796" cy="221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Enables quick ride/delivery booking with AI-powered suggestions for best cost and time options. Ensures transparency and personalized experience.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58594" y="4847390"/>
            <a:ext cx="2938432" cy="189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Real-time analytics with heatmaps, fleet utilization stats, and mobility trend forecasts. Supports PDF/CSV exports for strategic decisions.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28918" y="1094142"/>
            <a:ext cx="7794933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9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Module Specifications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3604040" y="7892902"/>
            <a:ext cx="712300" cy="794386"/>
          </a:xfrm>
          <a:custGeom>
            <a:avLst/>
            <a:gdLst/>
            <a:ahLst/>
            <a:cxnLst/>
            <a:rect r="r" b="b" t="t" l="l"/>
            <a:pathLst>
              <a:path h="794386" w="712300">
                <a:moveTo>
                  <a:pt x="0" y="0"/>
                </a:moveTo>
                <a:lnTo>
                  <a:pt x="712300" y="0"/>
                </a:lnTo>
                <a:lnTo>
                  <a:pt x="712300" y="794386"/>
                </a:lnTo>
                <a:lnTo>
                  <a:pt x="0" y="79438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-213" r="0" b="-21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955594" y="7892902"/>
            <a:ext cx="587846" cy="794386"/>
          </a:xfrm>
          <a:custGeom>
            <a:avLst/>
            <a:gdLst/>
            <a:ahLst/>
            <a:cxnLst/>
            <a:rect r="r" b="b" t="t" l="l"/>
            <a:pathLst>
              <a:path h="794386" w="587846">
                <a:moveTo>
                  <a:pt x="0" y="0"/>
                </a:moveTo>
                <a:lnTo>
                  <a:pt x="587846" y="0"/>
                </a:lnTo>
                <a:lnTo>
                  <a:pt x="587846" y="794386"/>
                </a:lnTo>
                <a:lnTo>
                  <a:pt x="0" y="79438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-129" r="0" b="-129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22972" y="7903978"/>
            <a:ext cx="609676" cy="783310"/>
          </a:xfrm>
          <a:custGeom>
            <a:avLst/>
            <a:gdLst/>
            <a:ahLst/>
            <a:cxnLst/>
            <a:rect r="r" b="b" t="t" l="l"/>
            <a:pathLst>
              <a:path h="783310" w="609676">
                <a:moveTo>
                  <a:pt x="0" y="0"/>
                </a:moveTo>
                <a:lnTo>
                  <a:pt x="609676" y="0"/>
                </a:lnTo>
                <a:lnTo>
                  <a:pt x="609676" y="783310"/>
                </a:lnTo>
                <a:lnTo>
                  <a:pt x="0" y="78331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308" t="0" r="-308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19815" y="5143500"/>
            <a:ext cx="831469" cy="373405"/>
          </a:xfrm>
          <a:custGeom>
            <a:avLst/>
            <a:gdLst/>
            <a:ahLst/>
            <a:cxnLst/>
            <a:rect r="r" b="b" t="t" l="l"/>
            <a:pathLst>
              <a:path h="373405" w="831469">
                <a:moveTo>
                  <a:pt x="0" y="0"/>
                </a:moveTo>
                <a:lnTo>
                  <a:pt x="831469" y="0"/>
                </a:lnTo>
                <a:lnTo>
                  <a:pt x="831469" y="373405"/>
                </a:lnTo>
                <a:lnTo>
                  <a:pt x="0" y="373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607" r="0" b="-607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353312" y="8956373"/>
            <a:ext cx="2016102" cy="1330627"/>
          </a:xfrm>
          <a:custGeom>
            <a:avLst/>
            <a:gdLst/>
            <a:ahLst/>
            <a:cxnLst/>
            <a:rect r="r" b="b" t="t" l="l"/>
            <a:pathLst>
              <a:path h="1330627" w="2016102">
                <a:moveTo>
                  <a:pt x="0" y="0"/>
                </a:moveTo>
                <a:lnTo>
                  <a:pt x="2016102" y="0"/>
                </a:lnTo>
                <a:lnTo>
                  <a:pt x="2016102" y="1330627"/>
                </a:lnTo>
                <a:lnTo>
                  <a:pt x="0" y="133062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-28" r="0" b="-28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376401">
            <a:off x="-109556" y="8267817"/>
            <a:ext cx="2990136" cy="1980965"/>
          </a:xfrm>
          <a:custGeom>
            <a:avLst/>
            <a:gdLst/>
            <a:ahLst/>
            <a:cxnLst/>
            <a:rect r="r" b="b" t="t" l="l"/>
            <a:pathLst>
              <a:path h="1980965" w="2990136">
                <a:moveTo>
                  <a:pt x="0" y="0"/>
                </a:moveTo>
                <a:lnTo>
                  <a:pt x="2990136" y="0"/>
                </a:lnTo>
                <a:lnTo>
                  <a:pt x="2990136" y="1980965"/>
                </a:lnTo>
                <a:lnTo>
                  <a:pt x="0" y="1980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34" r="0" b="-2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376401">
            <a:off x="15537249" y="-446059"/>
            <a:ext cx="3821745" cy="2531906"/>
          </a:xfrm>
          <a:custGeom>
            <a:avLst/>
            <a:gdLst/>
            <a:ahLst/>
            <a:cxnLst/>
            <a:rect r="r" b="b" t="t" l="l"/>
            <a:pathLst>
              <a:path h="2531906" w="3821745">
                <a:moveTo>
                  <a:pt x="0" y="0"/>
                </a:moveTo>
                <a:lnTo>
                  <a:pt x="3821745" y="0"/>
                </a:lnTo>
                <a:lnTo>
                  <a:pt x="3821745" y="2531906"/>
                </a:lnTo>
                <a:lnTo>
                  <a:pt x="0" y="2531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26" r="0" b="-126"/>
            </a:stretch>
          </a:blipFill>
        </p:spPr>
      </p:sp>
      <p:grpSp>
        <p:nvGrpSpPr>
          <p:cNvPr name="Group 4" id="4"/>
          <p:cNvGrpSpPr/>
          <p:nvPr/>
        </p:nvGrpSpPr>
        <p:grpSpPr>
          <a:xfrm rot="-92880">
            <a:off x="1048590" y="2821104"/>
            <a:ext cx="16288446" cy="4499683"/>
            <a:chOff x="0" y="0"/>
            <a:chExt cx="21717928" cy="59995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17888" cy="5999607"/>
            </a:xfrm>
            <a:custGeom>
              <a:avLst/>
              <a:gdLst/>
              <a:ahLst/>
              <a:cxnLst/>
              <a:rect r="r" b="b" t="t" l="l"/>
              <a:pathLst>
                <a:path h="5999607" w="21717888">
                  <a:moveTo>
                    <a:pt x="0" y="0"/>
                  </a:moveTo>
                  <a:lnTo>
                    <a:pt x="21717888" y="0"/>
                  </a:lnTo>
                  <a:lnTo>
                    <a:pt x="21717888" y="5999607"/>
                  </a:lnTo>
                  <a:lnTo>
                    <a:pt x="0" y="5999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8" r="0" b="-6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042270" y="4275517"/>
            <a:ext cx="9582403" cy="204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3"/>
              </a:lnSpc>
            </a:pPr>
            <a:r>
              <a:rPr lang="en-US" sz="8403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Detailed Module Specification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353426" y="3942541"/>
            <a:ext cx="2228086" cy="2256809"/>
          </a:xfrm>
          <a:custGeom>
            <a:avLst/>
            <a:gdLst/>
            <a:ahLst/>
            <a:cxnLst/>
            <a:rect r="r" b="b" t="t" l="l"/>
            <a:pathLst>
              <a:path h="2256809" w="2228086">
                <a:moveTo>
                  <a:pt x="0" y="0"/>
                </a:moveTo>
                <a:lnTo>
                  <a:pt x="2228086" y="0"/>
                </a:lnTo>
                <a:lnTo>
                  <a:pt x="2228086" y="2256809"/>
                </a:lnTo>
                <a:lnTo>
                  <a:pt x="0" y="2256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" t="0" r="-3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2495" y="806901"/>
            <a:ext cx="5532930" cy="9480099"/>
          </a:xfrm>
          <a:custGeom>
            <a:avLst/>
            <a:gdLst/>
            <a:ahLst/>
            <a:cxnLst/>
            <a:rect r="r" b="b" t="t" l="l"/>
            <a:pathLst>
              <a:path h="9480099" w="5532930">
                <a:moveTo>
                  <a:pt x="0" y="0"/>
                </a:moveTo>
                <a:lnTo>
                  <a:pt x="5532930" y="0"/>
                </a:lnTo>
                <a:lnTo>
                  <a:pt x="5532930" y="9480099"/>
                </a:lnTo>
                <a:lnTo>
                  <a:pt x="0" y="94800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5" r="0" b="-2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72300" y="9005199"/>
            <a:ext cx="2079618" cy="1281801"/>
          </a:xfrm>
          <a:custGeom>
            <a:avLst/>
            <a:gdLst/>
            <a:ahLst/>
            <a:cxnLst/>
            <a:rect r="r" b="b" t="t" l="l"/>
            <a:pathLst>
              <a:path h="1281801" w="2079618">
                <a:moveTo>
                  <a:pt x="0" y="0"/>
                </a:moveTo>
                <a:lnTo>
                  <a:pt x="2079618" y="0"/>
                </a:lnTo>
                <a:lnTo>
                  <a:pt x="2079618" y="1281801"/>
                </a:lnTo>
                <a:lnTo>
                  <a:pt x="0" y="1281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" r="0" b="-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759268" y="1028700"/>
            <a:ext cx="5134665" cy="3593662"/>
            <a:chOff x="0" y="0"/>
            <a:chExt cx="6846220" cy="4791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46189" cy="4791583"/>
            </a:xfrm>
            <a:custGeom>
              <a:avLst/>
              <a:gdLst/>
              <a:ahLst/>
              <a:cxnLst/>
              <a:rect r="r" b="b" t="t" l="l"/>
              <a:pathLst>
                <a:path h="4791583" w="6846189">
                  <a:moveTo>
                    <a:pt x="0" y="0"/>
                  </a:moveTo>
                  <a:lnTo>
                    <a:pt x="6846189" y="0"/>
                  </a:lnTo>
                  <a:lnTo>
                    <a:pt x="6846189" y="4791583"/>
                  </a:lnTo>
                  <a:lnTo>
                    <a:pt x="0" y="4791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429" t="0" r="-174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759268" y="4891493"/>
            <a:ext cx="5134665" cy="4964656"/>
            <a:chOff x="0" y="0"/>
            <a:chExt cx="6846220" cy="66195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46189" cy="6619494"/>
            </a:xfrm>
            <a:custGeom>
              <a:avLst/>
              <a:gdLst/>
              <a:ahLst/>
              <a:cxnLst/>
              <a:rect r="r" b="b" t="t" l="l"/>
              <a:pathLst>
                <a:path h="6619494" w="6846189">
                  <a:moveTo>
                    <a:pt x="0" y="0"/>
                  </a:moveTo>
                  <a:lnTo>
                    <a:pt x="6846189" y="0"/>
                  </a:lnTo>
                  <a:lnTo>
                    <a:pt x="6846189" y="6619494"/>
                  </a:lnTo>
                  <a:lnTo>
                    <a:pt x="0" y="6619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2359" t="0" r="-4236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35149" y="2752230"/>
            <a:ext cx="3256392" cy="126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b="true" sz="3499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Authentication </a:t>
            </a:r>
          </a:p>
          <a:p>
            <a:pPr algn="ctr">
              <a:lnSpc>
                <a:spcPts val="3498"/>
              </a:lnSpc>
            </a:pPr>
            <a:r>
              <a:rPr lang="en-US" b="true" sz="3499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&amp; Role Management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39174" y="3434854"/>
            <a:ext cx="7091355" cy="478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661" indent="-223887" lvl="2">
              <a:lnSpc>
                <a:spcPts val="2937"/>
              </a:lnSpc>
              <a:buFont typeface="Arial"/>
              <a:buChar char="⚬"/>
            </a:pPr>
            <a:r>
              <a:rPr lang="en-US" b="true" sz="293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Secure user access</a:t>
            </a:r>
            <a:r>
              <a:rPr lang="en-US" sz="29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through JWT-based authentication and role-based authorization. </a:t>
            </a:r>
          </a:p>
          <a:p>
            <a:pPr algn="l" marL="671661" indent="-223887" lvl="2">
              <a:lnSpc>
                <a:spcPts val="2937"/>
              </a:lnSpc>
            </a:pPr>
          </a:p>
          <a:p>
            <a:pPr algn="l" marL="671661" indent="-223887" lvl="2">
              <a:lnSpc>
                <a:spcPts val="2937"/>
              </a:lnSpc>
              <a:buFont typeface="Arial"/>
              <a:buChar char="⚬"/>
            </a:pPr>
            <a:r>
              <a:rPr lang="en-US" b="true" sz="293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Supports multiple user roles</a:t>
            </a:r>
            <a:r>
              <a:rPr lang="en-US" sz="29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— Fleet Manager, Driver, and Customer — each with tailored dashboards and permissions.</a:t>
            </a:r>
          </a:p>
          <a:p>
            <a:pPr algn="l" marL="671661" indent="-223887" lvl="2">
              <a:lnSpc>
                <a:spcPts val="2937"/>
              </a:lnSpc>
            </a:pPr>
            <a:r>
              <a:rPr lang="en-US" sz="29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 marL="671661" indent="-223887" lvl="2">
              <a:lnSpc>
                <a:spcPts val="2937"/>
              </a:lnSpc>
              <a:buFont typeface="Arial"/>
              <a:buChar char="⚬"/>
            </a:pPr>
            <a:r>
              <a:rPr lang="en-US" b="true" sz="293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Ensures data privacy</a:t>
            </a:r>
            <a:r>
              <a:rPr lang="en-US" sz="29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controlled access, and streamlined user onboarding.</a:t>
            </a:r>
          </a:p>
          <a:p>
            <a:pPr algn="l" marL="671661" indent="-223887" lvl="2">
              <a:lnSpc>
                <a:spcPts val="2937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7648" y="1028700"/>
            <a:ext cx="5403481" cy="9258300"/>
          </a:xfrm>
          <a:custGeom>
            <a:avLst/>
            <a:gdLst/>
            <a:ahLst/>
            <a:cxnLst/>
            <a:rect r="r" b="b" t="t" l="l"/>
            <a:pathLst>
              <a:path h="9258300" w="5403481">
                <a:moveTo>
                  <a:pt x="0" y="0"/>
                </a:moveTo>
                <a:lnTo>
                  <a:pt x="5403481" y="0"/>
                </a:lnTo>
                <a:lnTo>
                  <a:pt x="540348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87326" y="9005199"/>
            <a:ext cx="2079618" cy="1281801"/>
          </a:xfrm>
          <a:custGeom>
            <a:avLst/>
            <a:gdLst/>
            <a:ahLst/>
            <a:cxnLst/>
            <a:rect r="r" b="b" t="t" l="l"/>
            <a:pathLst>
              <a:path h="1281801" w="2079618">
                <a:moveTo>
                  <a:pt x="0" y="0"/>
                </a:moveTo>
                <a:lnTo>
                  <a:pt x="2079618" y="0"/>
                </a:lnTo>
                <a:lnTo>
                  <a:pt x="2079618" y="1281801"/>
                </a:lnTo>
                <a:lnTo>
                  <a:pt x="0" y="1281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" r="0" b="-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40972" y="5558052"/>
            <a:ext cx="7810551" cy="3700248"/>
            <a:chOff x="0" y="0"/>
            <a:chExt cx="10414068" cy="49336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414127" cy="4933696"/>
            </a:xfrm>
            <a:custGeom>
              <a:avLst/>
              <a:gdLst/>
              <a:ahLst/>
              <a:cxnLst/>
              <a:rect r="r" b="b" t="t" l="l"/>
              <a:pathLst>
                <a:path h="4933696" w="10414127">
                  <a:moveTo>
                    <a:pt x="0" y="0"/>
                  </a:moveTo>
                  <a:lnTo>
                    <a:pt x="10414127" y="0"/>
                  </a:lnTo>
                  <a:lnTo>
                    <a:pt x="10414127" y="4933696"/>
                  </a:lnTo>
                  <a:lnTo>
                    <a:pt x="0" y="4933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0" r="0" b="-9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140972" y="858931"/>
            <a:ext cx="7810551" cy="4081013"/>
            <a:chOff x="0" y="0"/>
            <a:chExt cx="10414068" cy="54413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14127" cy="5441315"/>
            </a:xfrm>
            <a:custGeom>
              <a:avLst/>
              <a:gdLst/>
              <a:ahLst/>
              <a:cxnLst/>
              <a:rect r="r" b="b" t="t" l="l"/>
              <a:pathLst>
                <a:path h="5441315" w="10414127">
                  <a:moveTo>
                    <a:pt x="0" y="0"/>
                  </a:moveTo>
                  <a:lnTo>
                    <a:pt x="10414127" y="0"/>
                  </a:lnTo>
                  <a:lnTo>
                    <a:pt x="10414127" y="5441315"/>
                  </a:lnTo>
                  <a:lnTo>
                    <a:pt x="0" y="5441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89" r="0" b="-9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62024" y="2830947"/>
            <a:ext cx="3950494" cy="127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3500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Fleet Inventory </a:t>
            </a:r>
          </a:p>
          <a:p>
            <a:pPr algn="ctr">
              <a:lnSpc>
                <a:spcPts val="3500"/>
              </a:lnSpc>
            </a:pPr>
            <a:r>
              <a:rPr lang="en-US" b="true" sz="3500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&amp; </a:t>
            </a:r>
          </a:p>
          <a:p>
            <a:pPr algn="ctr">
              <a:lnSpc>
                <a:spcPts val="3500"/>
              </a:lnSpc>
            </a:pPr>
            <a:r>
              <a:rPr lang="en-US" b="true" sz="3500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Vehicle Telemetry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87326" y="3164076"/>
            <a:ext cx="4842545" cy="4054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8090" indent="-189363" lvl="2">
              <a:lnSpc>
                <a:spcPts val="2485"/>
              </a:lnSpc>
              <a:buFont typeface="Arial"/>
              <a:buChar char="⚬"/>
            </a:pPr>
            <a:r>
              <a:rPr lang="en-US" b="true" sz="24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Fleet Inventory:</a:t>
            </a:r>
            <a:r>
              <a:rPr lang="en-US" sz="24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View all vehicles, drivers, and passenger capacity.</a:t>
            </a:r>
          </a:p>
          <a:p>
            <a:pPr algn="l" marL="568090" indent="-189363" lvl="2">
              <a:lnSpc>
                <a:spcPts val="2485"/>
              </a:lnSpc>
            </a:pPr>
          </a:p>
          <a:p>
            <a:pPr algn="l" marL="568090" indent="-189363" lvl="2">
              <a:lnSpc>
                <a:spcPts val="2485"/>
              </a:lnSpc>
              <a:buFont typeface="Arial"/>
              <a:buChar char="⚬"/>
            </a:pPr>
            <a:r>
              <a:rPr lang="en-US" b="true" sz="24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Live Location Tracking:</a:t>
            </a:r>
            <a:r>
              <a:rPr lang="en-US" sz="24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See where every vehicle is at a glance.</a:t>
            </a:r>
          </a:p>
          <a:p>
            <a:pPr algn="l" marL="568090" indent="-189363" lvl="2">
              <a:lnSpc>
                <a:spcPts val="2485"/>
              </a:lnSpc>
            </a:pPr>
          </a:p>
          <a:p>
            <a:pPr algn="l" marL="568090" indent="-189363" lvl="2">
              <a:lnSpc>
                <a:spcPts val="2485"/>
              </a:lnSpc>
              <a:buFont typeface="Arial"/>
              <a:buChar char="⚬"/>
            </a:pPr>
            <a:r>
              <a:rPr lang="en-US" b="true" sz="24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Informed Dispatch:</a:t>
            </a:r>
            <a:r>
              <a:rPr lang="en-US" sz="24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Quickly assign the right vehicle based on proximity and capacity.</a:t>
            </a:r>
          </a:p>
          <a:p>
            <a:pPr algn="l" marL="568090" indent="-189363" lvl="2">
              <a:lnSpc>
                <a:spcPts val="248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2495" y="1028700"/>
            <a:ext cx="5403481" cy="9258300"/>
          </a:xfrm>
          <a:custGeom>
            <a:avLst/>
            <a:gdLst/>
            <a:ahLst/>
            <a:cxnLst/>
            <a:rect r="r" b="b" t="t" l="l"/>
            <a:pathLst>
              <a:path h="9258300" w="5403481">
                <a:moveTo>
                  <a:pt x="0" y="0"/>
                </a:moveTo>
                <a:lnTo>
                  <a:pt x="5403481" y="0"/>
                </a:lnTo>
                <a:lnTo>
                  <a:pt x="540348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64382" y="9005199"/>
            <a:ext cx="2079618" cy="1281801"/>
          </a:xfrm>
          <a:custGeom>
            <a:avLst/>
            <a:gdLst/>
            <a:ahLst/>
            <a:cxnLst/>
            <a:rect r="r" b="b" t="t" l="l"/>
            <a:pathLst>
              <a:path h="1281801" w="2079618">
                <a:moveTo>
                  <a:pt x="0" y="0"/>
                </a:moveTo>
                <a:lnTo>
                  <a:pt x="2079618" y="0"/>
                </a:lnTo>
                <a:lnTo>
                  <a:pt x="2079618" y="1281801"/>
                </a:lnTo>
                <a:lnTo>
                  <a:pt x="0" y="1281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" r="0" b="-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56021" y="287390"/>
            <a:ext cx="8636550" cy="4379605"/>
            <a:chOff x="0" y="0"/>
            <a:chExt cx="11515400" cy="583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15344" cy="5839460"/>
            </a:xfrm>
            <a:custGeom>
              <a:avLst/>
              <a:gdLst/>
              <a:ahLst/>
              <a:cxnLst/>
              <a:rect r="r" b="b" t="t" l="l"/>
              <a:pathLst>
                <a:path h="5839460" w="11515344">
                  <a:moveTo>
                    <a:pt x="0" y="0"/>
                  </a:moveTo>
                  <a:lnTo>
                    <a:pt x="11515344" y="0"/>
                  </a:lnTo>
                  <a:lnTo>
                    <a:pt x="11515344" y="5839460"/>
                  </a:lnTo>
                  <a:lnTo>
                    <a:pt x="0" y="5839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381" r="0" b="-2381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0" y="2827488"/>
            <a:ext cx="4177673" cy="127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3500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Route &amp;</a:t>
            </a:r>
          </a:p>
          <a:p>
            <a:pPr algn="ctr">
              <a:lnSpc>
                <a:spcPts val="3500"/>
              </a:lnSpc>
            </a:pPr>
            <a:r>
              <a:rPr lang="en-US" b="true" sz="3500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Load Optimization </a:t>
            </a:r>
          </a:p>
          <a:p>
            <a:pPr algn="ctr">
              <a:lnSpc>
                <a:spcPts val="3500"/>
              </a:lnSpc>
            </a:pPr>
            <a:r>
              <a:rPr lang="en-US" b="true" sz="3500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Engine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836600" y="287390"/>
            <a:ext cx="4163808" cy="6356958"/>
            <a:chOff x="0" y="0"/>
            <a:chExt cx="5551744" cy="84759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51805" cy="8475980"/>
            </a:xfrm>
            <a:custGeom>
              <a:avLst/>
              <a:gdLst/>
              <a:ahLst/>
              <a:cxnLst/>
              <a:rect r="r" b="b" t="t" l="l"/>
              <a:pathLst>
                <a:path h="8475980" w="5551805">
                  <a:moveTo>
                    <a:pt x="0" y="0"/>
                  </a:moveTo>
                  <a:lnTo>
                    <a:pt x="5551805" y="0"/>
                  </a:lnTo>
                  <a:lnTo>
                    <a:pt x="5551805" y="8475980"/>
                  </a:lnTo>
                  <a:lnTo>
                    <a:pt x="0" y="847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0" t="0" r="-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646005" y="5048250"/>
            <a:ext cx="8056584" cy="4437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6269" indent="-175423" lvl="2">
              <a:lnSpc>
                <a:spcPts val="3223"/>
              </a:lnSpc>
              <a:buFont typeface="Arial"/>
              <a:buChar char="⚬"/>
            </a:pPr>
            <a:r>
              <a:rPr lang="en-US" b="true" sz="230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AI-Powered Route Suggestions:</a:t>
            </a:r>
            <a:r>
              <a:rPr lang="en-US" sz="23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Receives intelligent, conversational recommendations for the fastest route based on real-time and historical traffic data.</a:t>
            </a:r>
          </a:p>
          <a:p>
            <a:pPr algn="l" marL="526269" indent="-175423" lvl="2">
              <a:lnSpc>
                <a:spcPts val="3223"/>
              </a:lnSpc>
            </a:pPr>
          </a:p>
          <a:p>
            <a:pPr algn="l" marL="526269" indent="-175423" lvl="2">
              <a:lnSpc>
                <a:spcPts val="3223"/>
              </a:lnSpc>
              <a:buFont typeface="Arial"/>
              <a:buChar char="⚬"/>
            </a:pPr>
            <a:r>
              <a:rPr lang="en-US" b="true" sz="230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Multi-Route Comparison: </a:t>
            </a:r>
            <a:r>
              <a:rPr lang="en-US" sz="23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Presents multiple route options with clear ETAs, distances, and live traffic status (e.g., "All Clear," "Busy").</a:t>
            </a:r>
          </a:p>
          <a:p>
            <a:pPr algn="l" marL="526269" indent="-175423" lvl="2">
              <a:lnSpc>
                <a:spcPts val="3223"/>
              </a:lnSpc>
            </a:pPr>
          </a:p>
          <a:p>
            <a:pPr algn="l" marL="526269" indent="-175423" lvl="2">
              <a:lnSpc>
                <a:spcPts val="3223"/>
              </a:lnSpc>
              <a:buFont typeface="Arial"/>
              <a:buChar char="⚬"/>
            </a:pPr>
            <a:r>
              <a:rPr lang="en-US" b="true" sz="230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Interactive Traffic Visualization:</a:t>
            </a:r>
            <a:r>
              <a:rPr lang="en-US" sz="23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Features a "Traffic Heatmap" to give users a visual overview of congestion before they book.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DAG1G8f6vkw</dc:identifier>
  <dcterms:modified xsi:type="dcterms:W3CDTF">2011-08-01T06:04:30Z</dcterms:modified>
  <cp:revision>1</cp:revision>
  <dc:title>Neurofleetx_AIDriven_Urban_Mobility_Optimization_TeamA</dc:title>
</cp:coreProperties>
</file>